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bd93d8394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bd93d8394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bd93d8394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bd93d8394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bd93d8394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bd93d8394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d93d8394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d93d8394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eca988b8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beca988b8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bd93d8394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bd93d8394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bd93d8394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bd93d8394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bd93d8394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bd93d8394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bd93d8394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bd93d8394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bd93d8394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bd93d8394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beca988b8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beca988b8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c409f33a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c409f33a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Guided Backpropagation (GBP) là một phương pháp dựa trên các ý tưởng của Deconvolution và Saliency. Guide backpropagation là một kỹ thuật trực quan hóa dựa trên gradient giúp trực quan hóa gradient đối với hình ảnh khi lan truyền ngược thông qua hàm kích hoạt ReLU. Cho một ảnh đầu vào và một mạng đã được đào tạo trước, phương pháp guided backpropagation có thể cho chúng ta biết các pixels nào trong ảnh đầu vào quan trọng trong việc cung cấp thông tin cho mô hình dự đoán. Phương pháp này gọi là  chỉ dẫn lan truyền ngược bởi vì chúng ta sẽ chủ động chọn những nơ-ron nào sẽ được kích hoạt khi backpropagation.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c409f33a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c409f33ac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Để thực hiện chỉ dẫn lan truyền ngược, đầu tiên chúng ta sẽ thực hiện một bước forward pass tới layer mà chúng ta đang quan tâm: ảnh đầu vào ở feature f0 tới f1 tới fL. Ở đây chúng ta chỉ chú ý đến các bản đồ đặc trưng feature maps (f1, f2..., fL) và hàm kích hoạt ReLU giữa hai bản đồ đặc trưng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50">
              <a:solidFill>
                <a:srgbClr val="222222"/>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c06a2f82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c06a2f82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Chúng ta có công thức như trên hình. Khi đi qua hàm kích hoạt ReLU, các giá trị âm sẽ bị đặt về 0.</a:t>
            </a:r>
            <a:endParaRPr sz="1350">
              <a:solidFill>
                <a:srgbClr val="222222"/>
              </a:solidFill>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c06a2f82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c06a2f82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Như có thể thấy trên hình, các giá trị âm màu đỏ ở lớp trước đó sau khi đi qua ReLU được đặt về 0. Trong trường hợp này, chúng ta có thể nói rằng các nơ-ron có giá trị âm đã “chết” và </a:t>
            </a:r>
            <a:r>
              <a:rPr lang="en" sz="1200">
                <a:solidFill>
                  <a:schemeClr val="dk1"/>
                </a:solidFill>
                <a:latin typeface="Times New Roman"/>
                <a:ea typeface="Times New Roman"/>
                <a:cs typeface="Times New Roman"/>
                <a:sym typeface="Times New Roman"/>
              </a:rPr>
              <a:t>khi chúng ta thực hiện backpropagation như truyền thống, nó chỉ truyền các giá trị gradient tới lớp trước đó nếu thông tin đầu vào ban đầu có giá trị dương (nghĩa là các nơ-ron chưa “chết” - ô màu xanh)</a:t>
            </a:r>
            <a:endParaRPr sz="1350">
              <a:solidFill>
                <a:srgbClr val="222222"/>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c06a2f82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c06a2f82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Như có thể thấy ở hình bên trên, khi thực hiện backpropagation, giá trị gradient cho các nơ-ron màu đỏ (nơ-ron đã “chết”) tại lớp thứ l được set giá trị 0 mặc dù gradient tại lớp l+1 nó vẫn có giá trị.</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c06a2f82b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c06a2f82b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Với phương pháp guided backpropagation, chúng ta cũng không truyền ngược các giá trị gradient âm (các nơ-ron màu vàng trong hình bên trên) đến các lớp trước đó</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c06a2f82b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c06a2f82b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Tóm lại, với pp backpropagation truyền thống, các giá trị gradient sẽ được truyền và cập nhật ở </a:t>
            </a:r>
            <a:r>
              <a:rPr b="1" lang="en" sz="1200">
                <a:solidFill>
                  <a:schemeClr val="dk1"/>
                </a:solidFill>
                <a:latin typeface="Times New Roman"/>
                <a:ea typeface="Times New Roman"/>
                <a:cs typeface="Times New Roman"/>
                <a:sym typeface="Times New Roman"/>
              </a:rPr>
              <a:t>lớp trước</a:t>
            </a:r>
            <a:r>
              <a:rPr lang="en" sz="1200">
                <a:solidFill>
                  <a:schemeClr val="dk1"/>
                </a:solidFill>
                <a:latin typeface="Times New Roman"/>
                <a:ea typeface="Times New Roman"/>
                <a:cs typeface="Times New Roman"/>
                <a:sym typeface="Times New Roman"/>
              </a:rPr>
              <a:t> nếu ở bước forward pass, nó không bị loại bỏ bởi hàm kích hoạt ReLU</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Còn với pp chỉ dẫn lan truyền ngược guided backpropagation, </a:t>
            </a:r>
            <a:r>
              <a:rPr lang="en" sz="1200">
                <a:solidFill>
                  <a:schemeClr val="dk1"/>
                </a:solidFill>
                <a:latin typeface="Times New Roman"/>
                <a:ea typeface="Times New Roman"/>
                <a:cs typeface="Times New Roman"/>
                <a:sym typeface="Times New Roman"/>
              </a:rPr>
              <a:t> các giá trị gradient sẽ được truyền và cập nhật ở </a:t>
            </a:r>
            <a:r>
              <a:rPr b="1" lang="en" sz="1200">
                <a:solidFill>
                  <a:schemeClr val="dk1"/>
                </a:solidFill>
                <a:latin typeface="Times New Roman"/>
                <a:ea typeface="Times New Roman"/>
                <a:cs typeface="Times New Roman"/>
                <a:sym typeface="Times New Roman"/>
              </a:rPr>
              <a:t>lớp trước</a:t>
            </a:r>
            <a:r>
              <a:rPr lang="en" sz="1200">
                <a:solidFill>
                  <a:schemeClr val="dk1"/>
                </a:solidFill>
                <a:latin typeface="Times New Roman"/>
                <a:ea typeface="Times New Roman"/>
                <a:cs typeface="Times New Roman"/>
                <a:sym typeface="Times New Roman"/>
              </a:rPr>
              <a:t> nếu ở bước forward pass, nó không bị loại bỏ bởi hàm kích hoạt ReLU và đồng thời, giá trị gradient cũng không bị âm. Tức là giá trị gradient của lớp l+1 sẽ được backpropagation ngược lại lớp trước l nếu thỏa 2 điều kiện: đó là giá trị gradient của lớp l+1 không âm (phần màu vàng) và feature map ở lớp l bước forward không bị loại bỏ bởi hàm kích hoạt ReLU (phần màu đỏ)</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beca988b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beca988b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ột số kết quả thu được của phương pháp guided backpropagation trong bài báo. Như ở đây chúng ta có thể thấy rõ phần mặt người và mặt con chó</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beca988b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beca988b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 chim và con </a:t>
            </a:r>
            <a:r>
              <a:rPr lang="en"/>
              <a:t>ếch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beca988b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beca988b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a:r>
            <a:r>
              <a:rPr lang="en"/>
              <a:t>ấy rõ con mèo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d93d8394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d93d839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c06a2f82b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c06a2f82b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 có thử ch</a:t>
            </a:r>
            <a:r>
              <a:rPr lang="en"/>
              <a:t>ạy lại code open source được kết quả như hình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c06a2f82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c06a2f82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 có thử chạy lại code open source được kết quả như hình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bf8cf370c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bf8cf370c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bd93d839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bd93d839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bd93d8394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bd93d8394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bd93d8394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bd93d8394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d93d8394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d93d8394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bd93d8394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bd93d8394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beca988b8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beca988b8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3"/>
          <p:cNvGrpSpPr/>
          <p:nvPr/>
        </p:nvGrpSpPr>
        <p:grpSpPr>
          <a:xfrm>
            <a:off x="10350" y="10500"/>
            <a:ext cx="9123300" cy="5122500"/>
            <a:chOff x="10350" y="10500"/>
            <a:chExt cx="9123300" cy="5122500"/>
          </a:xfrm>
        </p:grpSpPr>
        <p:sp>
          <p:nvSpPr>
            <p:cNvPr id="133" name="Google Shape;133;p13"/>
            <p:cNvSpPr/>
            <p:nvPr/>
          </p:nvSpPr>
          <p:spPr>
            <a:xfrm>
              <a:off x="10350" y="10500"/>
              <a:ext cx="9123300" cy="5122500"/>
            </a:xfrm>
            <a:prstGeom prst="rect">
              <a:avLst/>
            </a:prstGeom>
            <a:solidFill>
              <a:schemeClr val="dk1"/>
            </a:solidFill>
            <a:ln cap="flat"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181125" y="181125"/>
              <a:ext cx="8795400" cy="47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3"/>
          <p:cNvSpPr txBox="1"/>
          <p:nvPr>
            <p:ph type="title"/>
          </p:nvPr>
        </p:nvSpPr>
        <p:spPr>
          <a:xfrm>
            <a:off x="811650" y="645325"/>
            <a:ext cx="5482500" cy="16563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4800"/>
              <a:buNone/>
              <a:defRPr sz="4800">
                <a:solidFill>
                  <a:schemeClr val="dk1"/>
                </a:solidFill>
              </a:defRPr>
            </a:lvl1pPr>
            <a:lvl2pPr lvl="1" algn="l">
              <a:lnSpc>
                <a:spcPct val="100000"/>
              </a:lnSpc>
              <a:spcBef>
                <a:spcPts val="0"/>
              </a:spcBef>
              <a:spcAft>
                <a:spcPts val="0"/>
              </a:spcAft>
              <a:buClr>
                <a:schemeClr val="dk1"/>
              </a:buClr>
              <a:buSzPts val="4800"/>
              <a:buNone/>
              <a:defRPr sz="4800">
                <a:solidFill>
                  <a:schemeClr val="dk1"/>
                </a:solidFill>
              </a:defRPr>
            </a:lvl2pPr>
            <a:lvl3pPr lvl="2" algn="l">
              <a:lnSpc>
                <a:spcPct val="100000"/>
              </a:lnSpc>
              <a:spcBef>
                <a:spcPts val="0"/>
              </a:spcBef>
              <a:spcAft>
                <a:spcPts val="0"/>
              </a:spcAft>
              <a:buClr>
                <a:schemeClr val="dk1"/>
              </a:buClr>
              <a:buSzPts val="4800"/>
              <a:buNone/>
              <a:defRPr sz="4800">
                <a:solidFill>
                  <a:schemeClr val="dk1"/>
                </a:solidFill>
              </a:defRPr>
            </a:lvl3pPr>
            <a:lvl4pPr lvl="3" algn="l">
              <a:lnSpc>
                <a:spcPct val="100000"/>
              </a:lnSpc>
              <a:spcBef>
                <a:spcPts val="0"/>
              </a:spcBef>
              <a:spcAft>
                <a:spcPts val="0"/>
              </a:spcAft>
              <a:buClr>
                <a:schemeClr val="dk1"/>
              </a:buClr>
              <a:buSzPts val="4800"/>
              <a:buNone/>
              <a:defRPr sz="4800">
                <a:solidFill>
                  <a:schemeClr val="dk1"/>
                </a:solidFill>
              </a:defRPr>
            </a:lvl4pPr>
            <a:lvl5pPr lvl="4" algn="l">
              <a:lnSpc>
                <a:spcPct val="100000"/>
              </a:lnSpc>
              <a:spcBef>
                <a:spcPts val="0"/>
              </a:spcBef>
              <a:spcAft>
                <a:spcPts val="0"/>
              </a:spcAft>
              <a:buClr>
                <a:schemeClr val="dk1"/>
              </a:buClr>
              <a:buSzPts val="4800"/>
              <a:buNone/>
              <a:defRPr sz="4800">
                <a:solidFill>
                  <a:schemeClr val="dk1"/>
                </a:solidFill>
              </a:defRPr>
            </a:lvl5pPr>
            <a:lvl6pPr lvl="5" algn="l">
              <a:lnSpc>
                <a:spcPct val="100000"/>
              </a:lnSpc>
              <a:spcBef>
                <a:spcPts val="0"/>
              </a:spcBef>
              <a:spcAft>
                <a:spcPts val="0"/>
              </a:spcAft>
              <a:buClr>
                <a:schemeClr val="dk1"/>
              </a:buClr>
              <a:buSzPts val="4800"/>
              <a:buNone/>
              <a:defRPr sz="4800">
                <a:solidFill>
                  <a:schemeClr val="dk1"/>
                </a:solidFill>
              </a:defRPr>
            </a:lvl6pPr>
            <a:lvl7pPr lvl="6" algn="l">
              <a:lnSpc>
                <a:spcPct val="100000"/>
              </a:lnSpc>
              <a:spcBef>
                <a:spcPts val="0"/>
              </a:spcBef>
              <a:spcAft>
                <a:spcPts val="0"/>
              </a:spcAft>
              <a:buClr>
                <a:schemeClr val="dk1"/>
              </a:buClr>
              <a:buSzPts val="4800"/>
              <a:buNone/>
              <a:defRPr sz="4800">
                <a:solidFill>
                  <a:schemeClr val="dk1"/>
                </a:solidFill>
              </a:defRPr>
            </a:lvl7pPr>
            <a:lvl8pPr lvl="7" algn="l">
              <a:lnSpc>
                <a:spcPct val="100000"/>
              </a:lnSpc>
              <a:spcBef>
                <a:spcPts val="0"/>
              </a:spcBef>
              <a:spcAft>
                <a:spcPts val="0"/>
              </a:spcAft>
              <a:buClr>
                <a:schemeClr val="dk1"/>
              </a:buClr>
              <a:buSzPts val="4800"/>
              <a:buNone/>
              <a:defRPr sz="4800">
                <a:solidFill>
                  <a:schemeClr val="dk1"/>
                </a:solidFill>
              </a:defRPr>
            </a:lvl8pPr>
            <a:lvl9pPr lvl="8" algn="l">
              <a:lnSpc>
                <a:spcPct val="100000"/>
              </a:lnSpc>
              <a:spcBef>
                <a:spcPts val="0"/>
              </a:spcBef>
              <a:spcAft>
                <a:spcPts val="0"/>
              </a:spcAft>
              <a:buClr>
                <a:schemeClr val="dk1"/>
              </a:buClr>
              <a:buSzPts val="4800"/>
              <a:buNone/>
              <a:defRPr sz="4800">
                <a:solidFill>
                  <a:schemeClr val="dk1"/>
                </a:solidFill>
              </a:defRPr>
            </a:lvl9pPr>
          </a:lstStyle>
          <a:p/>
        </p:txBody>
      </p:sp>
      <p:sp>
        <p:nvSpPr>
          <p:cNvPr id="136" name="Google Shape;136;p13"/>
          <p:cNvSpPr txBox="1"/>
          <p:nvPr>
            <p:ph idx="1" type="body"/>
          </p:nvPr>
        </p:nvSpPr>
        <p:spPr>
          <a:xfrm>
            <a:off x="811650" y="2530150"/>
            <a:ext cx="2465100" cy="19302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137" name="Google Shape;137;p13"/>
          <p:cNvSpPr txBox="1"/>
          <p:nvPr>
            <p:ph idx="2" type="body"/>
          </p:nvPr>
        </p:nvSpPr>
        <p:spPr>
          <a:xfrm>
            <a:off x="3346263" y="2530150"/>
            <a:ext cx="2465100" cy="19302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138" name="Google Shape;138;p13"/>
          <p:cNvSpPr txBox="1"/>
          <p:nvPr>
            <p:ph idx="3" type="body"/>
          </p:nvPr>
        </p:nvSpPr>
        <p:spPr>
          <a:xfrm>
            <a:off x="5880875" y="2530813"/>
            <a:ext cx="2465100" cy="19302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139" name="Google Shape;139;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4"/>
          <p:cNvSpPr txBox="1"/>
          <p:nvPr>
            <p:ph type="ctrTitle"/>
          </p:nvPr>
        </p:nvSpPr>
        <p:spPr>
          <a:xfrm>
            <a:off x="3537150" y="908400"/>
            <a:ext cx="5017500" cy="22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300"/>
              <a:t>PHƯƠNG PHÁP XAI </a:t>
            </a:r>
            <a:r>
              <a:rPr lang="en" sz="3300"/>
              <a:t>-</a:t>
            </a:r>
            <a:r>
              <a:rPr lang="en" sz="3300"/>
              <a:t> CHỈ DẪN LAN TRUYỀN NGƯỢC (GUIDED BACKPROPAGATION)</a:t>
            </a:r>
            <a:endParaRPr sz="3300"/>
          </a:p>
        </p:txBody>
      </p:sp>
      <p:sp>
        <p:nvSpPr>
          <p:cNvPr id="145" name="Google Shape;145;p14"/>
          <p:cNvSpPr txBox="1"/>
          <p:nvPr>
            <p:ph idx="1" type="subTitle"/>
          </p:nvPr>
        </p:nvSpPr>
        <p:spPr>
          <a:xfrm>
            <a:off x="4310550" y="3157200"/>
            <a:ext cx="3707100" cy="129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Arial"/>
                <a:ea typeface="Arial"/>
                <a:cs typeface="Arial"/>
                <a:sym typeface="Arial"/>
              </a:rPr>
              <a:t>GVHD: GS.TS. Lê Hoài Bắc</a:t>
            </a:r>
            <a:endParaRPr sz="1600">
              <a:latin typeface="Arial"/>
              <a:ea typeface="Arial"/>
              <a:cs typeface="Arial"/>
              <a:sym typeface="Arial"/>
            </a:endParaRPr>
          </a:p>
          <a:p>
            <a:pPr indent="0" lvl="0" marL="0" rtl="0" algn="l">
              <a:spcBef>
                <a:spcPts val="0"/>
              </a:spcBef>
              <a:spcAft>
                <a:spcPts val="0"/>
              </a:spcAft>
              <a:buNone/>
            </a:pPr>
            <a:r>
              <a:rPr lang="en" sz="1600">
                <a:latin typeface="Arial"/>
                <a:ea typeface="Arial"/>
                <a:cs typeface="Arial"/>
                <a:sym typeface="Arial"/>
              </a:rPr>
              <a:t>Nhóm 3:</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Chung Kim Khánh (19127644)</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Nguyễn Anh Tuấn (21C11040)</a:t>
            </a:r>
            <a:endParaRPr sz="16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b="1" sz="3300">
              <a:latin typeface="Arial"/>
              <a:ea typeface="Arial"/>
              <a:cs typeface="Arial"/>
              <a:sym typeface="Arial"/>
            </a:endParaRPr>
          </a:p>
          <a:p>
            <a:pPr indent="0" lvl="0" marL="0" rtl="0" algn="l">
              <a:spcBef>
                <a:spcPts val="0"/>
              </a:spcBef>
              <a:spcAft>
                <a:spcPts val="0"/>
              </a:spcAft>
              <a:buNone/>
            </a:pPr>
            <a:r>
              <a:rPr lang="en" sz="3300">
                <a:latin typeface="Arial"/>
                <a:ea typeface="Arial"/>
                <a:cs typeface="Arial"/>
                <a:sym typeface="Arial"/>
              </a:rPr>
              <a:t>2. </a:t>
            </a:r>
            <a:r>
              <a:rPr lang="en" sz="3300">
                <a:latin typeface="Arial"/>
                <a:ea typeface="Arial"/>
                <a:cs typeface="Arial"/>
                <a:sym typeface="Arial"/>
              </a:rPr>
              <a:t>Động lực nghiên cứu</a:t>
            </a:r>
            <a:endParaRPr sz="3300">
              <a:latin typeface="Arial"/>
              <a:ea typeface="Arial"/>
              <a:cs typeface="Arial"/>
              <a:sym typeface="Arial"/>
            </a:endParaRPr>
          </a:p>
        </p:txBody>
      </p:sp>
      <p:sp>
        <p:nvSpPr>
          <p:cNvPr id="215" name="Google Shape;21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24"/>
          <p:cNvSpPr txBox="1"/>
          <p:nvPr>
            <p:ph type="title"/>
          </p:nvPr>
        </p:nvSpPr>
        <p:spPr>
          <a:xfrm>
            <a:off x="1297500" y="625550"/>
            <a:ext cx="7038900" cy="682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AutoNum type="alphaLcParenR"/>
            </a:pPr>
            <a:r>
              <a:rPr lang="en">
                <a:solidFill>
                  <a:schemeClr val="dk1"/>
                </a:solidFill>
              </a:rPr>
              <a:t>Yêu cầu mục đích</a:t>
            </a:r>
            <a:endParaRPr>
              <a:solidFill>
                <a:schemeClr val="dk1"/>
              </a:solidFill>
            </a:endParaRPr>
          </a:p>
        </p:txBody>
      </p:sp>
      <p:sp>
        <p:nvSpPr>
          <p:cNvPr id="221" name="Google Shape;221;p24"/>
          <p:cNvSpPr txBox="1"/>
          <p:nvPr>
            <p:ph idx="1" type="body"/>
          </p:nvPr>
        </p:nvSpPr>
        <p:spPr>
          <a:xfrm>
            <a:off x="1065775" y="1448050"/>
            <a:ext cx="7947000" cy="28614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chemeClr val="dk1"/>
              </a:buClr>
              <a:buSzPts val="1700"/>
              <a:buFont typeface="Arial"/>
              <a:buChar char="●"/>
            </a:pPr>
            <a:r>
              <a:rPr b="1" lang="en" sz="1700">
                <a:solidFill>
                  <a:schemeClr val="dk1"/>
                </a:solidFill>
                <a:latin typeface="Arial"/>
                <a:ea typeface="Arial"/>
                <a:cs typeface="Arial"/>
                <a:sym typeface="Arial"/>
              </a:rPr>
              <a:t>Input:</a:t>
            </a:r>
            <a:r>
              <a:rPr lang="en" sz="1700">
                <a:solidFill>
                  <a:schemeClr val="dk1"/>
                </a:solidFill>
                <a:latin typeface="Arial"/>
                <a:ea typeface="Arial"/>
                <a:cs typeface="Arial"/>
                <a:sym typeface="Arial"/>
              </a:rPr>
              <a:t> Ảnh</a:t>
            </a:r>
            <a:endParaRPr sz="1700">
              <a:solidFill>
                <a:schemeClr val="dk1"/>
              </a:solidFill>
              <a:latin typeface="Arial"/>
              <a:ea typeface="Arial"/>
              <a:cs typeface="Arial"/>
              <a:sym typeface="Arial"/>
            </a:endParaRPr>
          </a:p>
          <a:p>
            <a:pPr indent="-336550" lvl="0" marL="457200" rtl="0" algn="just">
              <a:spcBef>
                <a:spcPts val="0"/>
              </a:spcBef>
              <a:spcAft>
                <a:spcPts val="0"/>
              </a:spcAft>
              <a:buClr>
                <a:schemeClr val="dk1"/>
              </a:buClr>
              <a:buSzPts val="1700"/>
              <a:buFont typeface="Arial"/>
              <a:buChar char="●"/>
            </a:pPr>
            <a:r>
              <a:rPr b="1" lang="en" sz="1700">
                <a:solidFill>
                  <a:schemeClr val="dk1"/>
                </a:solidFill>
                <a:latin typeface="Arial"/>
                <a:ea typeface="Arial"/>
                <a:cs typeface="Arial"/>
                <a:sym typeface="Arial"/>
              </a:rPr>
              <a:t>Output:</a:t>
            </a:r>
            <a:endParaRPr b="1" sz="1700">
              <a:solidFill>
                <a:schemeClr val="dk1"/>
              </a:solidFill>
              <a:latin typeface="Arial"/>
              <a:ea typeface="Arial"/>
              <a:cs typeface="Arial"/>
              <a:sym typeface="Arial"/>
            </a:endParaRPr>
          </a:p>
          <a:p>
            <a:pPr indent="0" lvl="0" marL="0" rtl="0" algn="just">
              <a:spcBef>
                <a:spcPts val="1200"/>
              </a:spcBef>
              <a:spcAft>
                <a:spcPts val="0"/>
              </a:spcAft>
              <a:buNone/>
            </a:pPr>
            <a:r>
              <a:rPr lang="en" sz="1700">
                <a:solidFill>
                  <a:schemeClr val="dk1"/>
                </a:solidFill>
                <a:latin typeface="Arial"/>
                <a:ea typeface="Arial"/>
                <a:cs typeface="Arial"/>
                <a:sym typeface="Arial"/>
              </a:rPr>
              <a:t>	(Thông tin đối tượng): Tên/Nhãn</a:t>
            </a:r>
            <a:endParaRPr sz="1700">
              <a:solidFill>
                <a:schemeClr val="dk1"/>
              </a:solidFill>
              <a:latin typeface="Arial"/>
              <a:ea typeface="Arial"/>
              <a:cs typeface="Arial"/>
              <a:sym typeface="Arial"/>
            </a:endParaRPr>
          </a:p>
          <a:p>
            <a:pPr indent="0" lvl="0" marL="0" rtl="0" algn="just">
              <a:spcBef>
                <a:spcPts val="1200"/>
              </a:spcBef>
              <a:spcAft>
                <a:spcPts val="0"/>
              </a:spcAft>
              <a:buNone/>
            </a:pPr>
            <a:r>
              <a:rPr lang="en" sz="1700">
                <a:solidFill>
                  <a:schemeClr val="dk1"/>
                </a:solidFill>
                <a:latin typeface="Arial"/>
                <a:ea typeface="Arial"/>
                <a:cs typeface="Arial"/>
                <a:sym typeface="Arial"/>
              </a:rPr>
              <a:t>	(Heat map)</a:t>
            </a:r>
            <a:endParaRPr sz="1700">
              <a:solidFill>
                <a:schemeClr val="dk1"/>
              </a:solidFill>
              <a:latin typeface="Arial"/>
              <a:ea typeface="Arial"/>
              <a:cs typeface="Arial"/>
              <a:sym typeface="Arial"/>
            </a:endParaRPr>
          </a:p>
          <a:p>
            <a:pPr indent="0" lvl="0" marL="0" rtl="0" algn="just">
              <a:spcBef>
                <a:spcPts val="1200"/>
              </a:spcBef>
              <a:spcAft>
                <a:spcPts val="1200"/>
              </a:spcAft>
              <a:buNone/>
            </a:pPr>
            <a:r>
              <a:rPr lang="en" sz="1700">
                <a:solidFill>
                  <a:schemeClr val="dk1"/>
                </a:solidFill>
                <a:latin typeface="Arial"/>
                <a:ea typeface="Arial"/>
                <a:cs typeface="Arial"/>
                <a:sym typeface="Arial"/>
              </a:rPr>
              <a:t>	(Ảnh): Những hình ảnh tương tự</a:t>
            </a:r>
            <a:endParaRPr sz="1700">
              <a:solidFill>
                <a:schemeClr val="dk1"/>
              </a:solidFill>
              <a:latin typeface="Arial"/>
              <a:ea typeface="Arial"/>
              <a:cs typeface="Arial"/>
              <a:sym typeface="Arial"/>
            </a:endParaRPr>
          </a:p>
        </p:txBody>
      </p:sp>
      <p:sp>
        <p:nvSpPr>
          <p:cNvPr id="222" name="Google Shape;22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highlight>
                  <a:schemeClr val="lt1"/>
                </a:highlight>
              </a:rPr>
              <a:t>‹#›</a:t>
            </a:fld>
            <a:endParaRPr>
              <a:solidFill>
                <a:schemeClr val="dk1"/>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25"/>
          <p:cNvSpPr txBox="1"/>
          <p:nvPr>
            <p:ph type="title"/>
          </p:nvPr>
        </p:nvSpPr>
        <p:spPr>
          <a:xfrm>
            <a:off x="1309075" y="127400"/>
            <a:ext cx="7038900" cy="68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 Thách thức</a:t>
            </a:r>
            <a:endParaRPr>
              <a:solidFill>
                <a:schemeClr val="dk1"/>
              </a:solidFill>
            </a:endParaRPr>
          </a:p>
        </p:txBody>
      </p:sp>
      <p:sp>
        <p:nvSpPr>
          <p:cNvPr id="228" name="Google Shape;228;p25"/>
          <p:cNvSpPr txBox="1"/>
          <p:nvPr>
            <p:ph idx="1" type="body"/>
          </p:nvPr>
        </p:nvSpPr>
        <p:spPr>
          <a:xfrm>
            <a:off x="4888650" y="926750"/>
            <a:ext cx="3643200" cy="3915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dk1"/>
                </a:solidFill>
                <a:latin typeface="Arial"/>
                <a:ea typeface="Arial"/>
                <a:cs typeface="Arial"/>
                <a:sym typeface="Arial"/>
              </a:rPr>
              <a:t>Thách thức về điều kiện hình ảnh trong thực tế (Điều kiện tự nhiên)</a:t>
            </a:r>
            <a:endParaRPr sz="1700">
              <a:solidFill>
                <a:schemeClr val="dk1"/>
              </a:solidFill>
              <a:latin typeface="Arial"/>
              <a:ea typeface="Arial"/>
              <a:cs typeface="Arial"/>
              <a:sym typeface="Arial"/>
            </a:endParaRPr>
          </a:p>
          <a:p>
            <a:pPr indent="0" lvl="0" marL="0" rtl="0" algn="just">
              <a:spcBef>
                <a:spcPts val="1200"/>
              </a:spcBef>
              <a:spcAft>
                <a:spcPts val="0"/>
              </a:spcAft>
              <a:buNone/>
            </a:pPr>
            <a:r>
              <a:rPr lang="en" sz="1700">
                <a:solidFill>
                  <a:schemeClr val="dk1"/>
                </a:solidFill>
                <a:latin typeface="Arial"/>
                <a:ea typeface="Arial"/>
                <a:cs typeface="Arial"/>
                <a:sym typeface="Arial"/>
              </a:rPr>
              <a:t>(i) Thay đổi về tỷ lệ của đối tượng đối với khung hình (Scale changes)</a:t>
            </a:r>
            <a:endParaRPr sz="1700">
              <a:solidFill>
                <a:schemeClr val="dk1"/>
              </a:solidFill>
              <a:latin typeface="Arial"/>
              <a:ea typeface="Arial"/>
              <a:cs typeface="Arial"/>
              <a:sym typeface="Arial"/>
            </a:endParaRPr>
          </a:p>
          <a:p>
            <a:pPr indent="0" lvl="0" marL="0" rtl="0" algn="just">
              <a:spcBef>
                <a:spcPts val="1200"/>
              </a:spcBef>
              <a:spcAft>
                <a:spcPts val="0"/>
              </a:spcAft>
              <a:buNone/>
            </a:pPr>
            <a:r>
              <a:rPr lang="en" sz="1700">
                <a:solidFill>
                  <a:schemeClr val="dk1"/>
                </a:solidFill>
                <a:latin typeface="Arial"/>
                <a:ea typeface="Arial"/>
                <a:cs typeface="Arial"/>
                <a:sym typeface="Arial"/>
              </a:rPr>
              <a:t>(ii) Thay đổi góc nhìn (Viewpoint changes)</a:t>
            </a:r>
            <a:endParaRPr sz="1700">
              <a:solidFill>
                <a:schemeClr val="dk1"/>
              </a:solidFill>
              <a:latin typeface="Arial"/>
              <a:ea typeface="Arial"/>
              <a:cs typeface="Arial"/>
              <a:sym typeface="Arial"/>
            </a:endParaRPr>
          </a:p>
          <a:p>
            <a:pPr indent="0" lvl="0" marL="0" rtl="0" algn="just">
              <a:spcBef>
                <a:spcPts val="1200"/>
              </a:spcBef>
              <a:spcAft>
                <a:spcPts val="0"/>
              </a:spcAft>
              <a:buNone/>
            </a:pPr>
            <a:r>
              <a:rPr lang="en" sz="1700">
                <a:solidFill>
                  <a:schemeClr val="dk1"/>
                </a:solidFill>
                <a:latin typeface="Arial"/>
                <a:ea typeface="Arial"/>
                <a:cs typeface="Arial"/>
                <a:sym typeface="Arial"/>
              </a:rPr>
              <a:t>(iii) Thay đổi về điều kiện ánh sáng (Lighting changes)</a:t>
            </a:r>
            <a:endParaRPr sz="1700">
              <a:solidFill>
                <a:schemeClr val="dk1"/>
              </a:solidFill>
              <a:latin typeface="Arial"/>
              <a:ea typeface="Arial"/>
              <a:cs typeface="Arial"/>
              <a:sym typeface="Arial"/>
            </a:endParaRPr>
          </a:p>
          <a:p>
            <a:pPr indent="0" lvl="0" marL="0" rtl="0" algn="just">
              <a:spcBef>
                <a:spcPts val="1200"/>
              </a:spcBef>
              <a:spcAft>
                <a:spcPts val="1200"/>
              </a:spcAft>
              <a:buNone/>
            </a:pPr>
            <a:r>
              <a:rPr lang="en" sz="1700">
                <a:solidFill>
                  <a:schemeClr val="dk1"/>
                </a:solidFill>
                <a:latin typeface="Arial"/>
                <a:ea typeface="Arial"/>
                <a:cs typeface="Arial"/>
                <a:sym typeface="Arial"/>
              </a:rPr>
              <a:t>(iv) Che khuất một phần đối tượng (Partial occlusion)</a:t>
            </a:r>
            <a:endParaRPr sz="1700">
              <a:solidFill>
                <a:schemeClr val="dk1"/>
              </a:solidFill>
              <a:latin typeface="Arial"/>
              <a:ea typeface="Arial"/>
              <a:cs typeface="Arial"/>
              <a:sym typeface="Arial"/>
            </a:endParaRPr>
          </a:p>
        </p:txBody>
      </p:sp>
      <p:pic>
        <p:nvPicPr>
          <p:cNvPr id="229" name="Google Shape;229;p25"/>
          <p:cNvPicPr preferRelativeResize="0"/>
          <p:nvPr/>
        </p:nvPicPr>
        <p:blipFill>
          <a:blip r:embed="rId3">
            <a:alphaModFix/>
          </a:blip>
          <a:stretch>
            <a:fillRect/>
          </a:stretch>
        </p:blipFill>
        <p:spPr>
          <a:xfrm>
            <a:off x="986475" y="570175"/>
            <a:ext cx="3643297" cy="4492225"/>
          </a:xfrm>
          <a:prstGeom prst="rect">
            <a:avLst/>
          </a:prstGeom>
          <a:noFill/>
          <a:ln>
            <a:noFill/>
          </a:ln>
        </p:spPr>
      </p:pic>
      <p:sp>
        <p:nvSpPr>
          <p:cNvPr id="230" name="Google Shape;23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26"/>
          <p:cNvSpPr txBox="1"/>
          <p:nvPr>
            <p:ph type="title"/>
          </p:nvPr>
        </p:nvSpPr>
        <p:spPr>
          <a:xfrm>
            <a:off x="1309075" y="127400"/>
            <a:ext cx="7038900" cy="68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 Thách thức</a:t>
            </a:r>
            <a:endParaRPr>
              <a:solidFill>
                <a:schemeClr val="dk1"/>
              </a:solidFill>
            </a:endParaRPr>
          </a:p>
        </p:txBody>
      </p:sp>
      <p:sp>
        <p:nvSpPr>
          <p:cNvPr id="236" name="Google Shape;236;p26"/>
          <p:cNvSpPr txBox="1"/>
          <p:nvPr>
            <p:ph idx="1" type="body"/>
          </p:nvPr>
        </p:nvSpPr>
        <p:spPr>
          <a:xfrm>
            <a:off x="4888650" y="1297450"/>
            <a:ext cx="3869100" cy="2583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700">
                <a:solidFill>
                  <a:schemeClr val="dk1"/>
                </a:solidFill>
                <a:latin typeface="Arial"/>
                <a:ea typeface="Arial"/>
                <a:cs typeface="Arial"/>
                <a:sym typeface="Arial"/>
              </a:rPr>
              <a:t>Thách thức về tốc độ truy xuất</a:t>
            </a:r>
            <a:endParaRPr sz="1700">
              <a:solidFill>
                <a:schemeClr val="dk1"/>
              </a:solidFill>
              <a:latin typeface="Arial"/>
              <a:ea typeface="Arial"/>
              <a:cs typeface="Arial"/>
              <a:sym typeface="Arial"/>
            </a:endParaRPr>
          </a:p>
          <a:p>
            <a:pPr indent="0" lvl="0" marL="0" rtl="0" algn="l">
              <a:spcBef>
                <a:spcPts val="1200"/>
              </a:spcBef>
              <a:spcAft>
                <a:spcPts val="1200"/>
              </a:spcAft>
              <a:buNone/>
            </a:pPr>
            <a:r>
              <a:rPr lang="en" sz="1700">
                <a:solidFill>
                  <a:schemeClr val="dk1"/>
                </a:solidFill>
                <a:latin typeface="Arial"/>
                <a:ea typeface="Arial"/>
                <a:cs typeface="Arial"/>
                <a:sym typeface="Arial"/>
              </a:rPr>
              <a:t>(v) Dữ liệu quy mô lớn (Large-scale)</a:t>
            </a:r>
            <a:endParaRPr sz="1700">
              <a:solidFill>
                <a:schemeClr val="dk1"/>
              </a:solidFill>
              <a:latin typeface="Arial"/>
              <a:ea typeface="Arial"/>
              <a:cs typeface="Arial"/>
              <a:sym typeface="Arial"/>
            </a:endParaRPr>
          </a:p>
        </p:txBody>
      </p:sp>
      <p:pic>
        <p:nvPicPr>
          <p:cNvPr id="237" name="Google Shape;237;p26"/>
          <p:cNvPicPr preferRelativeResize="0"/>
          <p:nvPr/>
        </p:nvPicPr>
        <p:blipFill>
          <a:blip r:embed="rId3">
            <a:alphaModFix/>
          </a:blip>
          <a:stretch>
            <a:fillRect/>
          </a:stretch>
        </p:blipFill>
        <p:spPr>
          <a:xfrm>
            <a:off x="442000" y="1558375"/>
            <a:ext cx="3978525" cy="2652350"/>
          </a:xfrm>
          <a:prstGeom prst="rect">
            <a:avLst/>
          </a:prstGeom>
          <a:noFill/>
          <a:ln>
            <a:noFill/>
          </a:ln>
        </p:spPr>
      </p:pic>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27"/>
          <p:cNvSpPr txBox="1"/>
          <p:nvPr>
            <p:ph type="title"/>
          </p:nvPr>
        </p:nvSpPr>
        <p:spPr>
          <a:xfrm>
            <a:off x="1309075" y="127400"/>
            <a:ext cx="7038900" cy="68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 Thách thức</a:t>
            </a:r>
            <a:endParaRPr>
              <a:solidFill>
                <a:schemeClr val="dk1"/>
              </a:solidFill>
            </a:endParaRPr>
          </a:p>
        </p:txBody>
      </p:sp>
      <p:sp>
        <p:nvSpPr>
          <p:cNvPr id="244" name="Google Shape;244;p27"/>
          <p:cNvSpPr txBox="1"/>
          <p:nvPr>
            <p:ph idx="1" type="body"/>
          </p:nvPr>
        </p:nvSpPr>
        <p:spPr>
          <a:xfrm>
            <a:off x="4888650" y="1523388"/>
            <a:ext cx="3869100" cy="2583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700">
                <a:solidFill>
                  <a:schemeClr val="dk1"/>
                </a:solidFill>
                <a:latin typeface="Arial"/>
                <a:ea typeface="Arial"/>
                <a:cs typeface="Arial"/>
                <a:sym typeface="Arial"/>
              </a:rPr>
              <a:t>Thách thức về </a:t>
            </a:r>
            <a:r>
              <a:rPr lang="en" sz="1700">
                <a:solidFill>
                  <a:schemeClr val="dk1"/>
                </a:solidFill>
                <a:latin typeface="Arial"/>
                <a:ea typeface="Arial"/>
                <a:cs typeface="Arial"/>
                <a:sym typeface="Arial"/>
              </a:rPr>
              <a:t>xử lý thông tin</a:t>
            </a:r>
            <a:endParaRPr sz="1700">
              <a:solidFill>
                <a:schemeClr val="dk1"/>
              </a:solidFill>
              <a:latin typeface="Arial"/>
              <a:ea typeface="Arial"/>
              <a:cs typeface="Arial"/>
              <a:sym typeface="Arial"/>
            </a:endParaRPr>
          </a:p>
          <a:p>
            <a:pPr indent="0" lvl="0" marL="0" rtl="0" algn="l">
              <a:spcBef>
                <a:spcPts val="1200"/>
              </a:spcBef>
              <a:spcAft>
                <a:spcPts val="1200"/>
              </a:spcAft>
              <a:buNone/>
            </a:pPr>
            <a:r>
              <a:rPr lang="en" sz="1700">
                <a:solidFill>
                  <a:schemeClr val="dk1"/>
                </a:solidFill>
                <a:latin typeface="Arial"/>
                <a:ea typeface="Arial"/>
                <a:cs typeface="Arial"/>
                <a:sym typeface="Arial"/>
              </a:rPr>
              <a:t>(</a:t>
            </a:r>
            <a:r>
              <a:rPr lang="en" sz="1700">
                <a:solidFill>
                  <a:schemeClr val="dk1"/>
                </a:solidFill>
                <a:latin typeface="Arial"/>
                <a:ea typeface="Arial"/>
                <a:cs typeface="Arial"/>
                <a:sym typeface="Arial"/>
              </a:rPr>
              <a:t>vi</a:t>
            </a:r>
            <a:r>
              <a:rPr lang="en" sz="1700">
                <a:solidFill>
                  <a:schemeClr val="dk1"/>
                </a:solidFill>
                <a:latin typeface="Arial"/>
                <a:ea typeface="Arial"/>
                <a:cs typeface="Arial"/>
                <a:sym typeface="Arial"/>
              </a:rPr>
              <a:t>) Phân tách nền và đối tượng chính</a:t>
            </a:r>
            <a:endParaRPr sz="1700">
              <a:solidFill>
                <a:schemeClr val="dk1"/>
              </a:solidFill>
              <a:latin typeface="Arial"/>
              <a:ea typeface="Arial"/>
              <a:cs typeface="Arial"/>
              <a:sym typeface="Arial"/>
            </a:endParaRPr>
          </a:p>
        </p:txBody>
      </p:sp>
      <p:pic>
        <p:nvPicPr>
          <p:cNvPr id="245" name="Google Shape;245;p27"/>
          <p:cNvPicPr preferRelativeResize="0"/>
          <p:nvPr/>
        </p:nvPicPr>
        <p:blipFill>
          <a:blip r:embed="rId3">
            <a:alphaModFix/>
          </a:blip>
          <a:stretch>
            <a:fillRect/>
          </a:stretch>
        </p:blipFill>
        <p:spPr>
          <a:xfrm>
            <a:off x="192275" y="1622513"/>
            <a:ext cx="4583850" cy="2385034"/>
          </a:xfrm>
          <a:prstGeom prst="rect">
            <a:avLst/>
          </a:prstGeom>
          <a:noFill/>
          <a:ln>
            <a:noFill/>
          </a:ln>
        </p:spPr>
      </p:pic>
      <p:sp>
        <p:nvSpPr>
          <p:cNvPr id="246" name="Google Shape;24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300">
                <a:latin typeface="Arial"/>
                <a:ea typeface="Arial"/>
                <a:cs typeface="Arial"/>
                <a:sym typeface="Arial"/>
              </a:rPr>
              <a:t>Chương 2: </a:t>
            </a:r>
            <a:r>
              <a:rPr b="1" lang="en" sz="3300">
                <a:latin typeface="Arial"/>
                <a:ea typeface="Arial"/>
                <a:cs typeface="Arial"/>
                <a:sym typeface="Arial"/>
              </a:rPr>
              <a:t>Các công trình nghiên cứu liên quan</a:t>
            </a:r>
            <a:endParaRPr sz="3300">
              <a:latin typeface="Arial"/>
              <a:ea typeface="Arial"/>
              <a:cs typeface="Arial"/>
              <a:sym typeface="Arial"/>
            </a:endParaRPr>
          </a:p>
        </p:txBody>
      </p:sp>
      <p:sp>
        <p:nvSpPr>
          <p:cNvPr id="252" name="Google Shape;25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29"/>
          <p:cNvSpPr txBox="1"/>
          <p:nvPr>
            <p:ph type="title"/>
          </p:nvPr>
        </p:nvSpPr>
        <p:spPr>
          <a:xfrm>
            <a:off x="1285675" y="51907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000000"/>
                </a:solidFill>
                <a:latin typeface="Arial"/>
                <a:ea typeface="Arial"/>
                <a:cs typeface="Arial"/>
                <a:sym typeface="Arial"/>
              </a:rPr>
              <a:t>Visualizing and Understanding Convolutional Networks (2013)</a:t>
            </a:r>
            <a:endParaRPr sz="2200">
              <a:solidFill>
                <a:srgbClr val="000000"/>
              </a:solidFill>
              <a:latin typeface="Arial"/>
              <a:ea typeface="Arial"/>
              <a:cs typeface="Arial"/>
              <a:sym typeface="Arial"/>
            </a:endParaRPr>
          </a:p>
        </p:txBody>
      </p:sp>
      <p:sp>
        <p:nvSpPr>
          <p:cNvPr id="258" name="Google Shape;258;p29"/>
          <p:cNvSpPr txBox="1"/>
          <p:nvPr>
            <p:ph idx="1" type="body"/>
          </p:nvPr>
        </p:nvSpPr>
        <p:spPr>
          <a:xfrm>
            <a:off x="719625" y="1356675"/>
            <a:ext cx="7974900" cy="36216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Nguyên lý</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Mô hình Image Classification</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Phương pháp</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Một kỹ thuật trực quan hóa mới giúp hiểu rõ hơn về chức năng của các lớp tính năng trung gian và hoạt động của bộ phân loại.</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Tập dữ liệu</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Caltech-101 và Caltech-256</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Hiệu suất</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Kết quả vượt trội so với các kết quả của phương pháp hiện đại nhất thời điểm đó</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Ưu/khuyết điểm</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Độ nhiễu cao hơn so với GBP</a:t>
            </a:r>
            <a:endParaRPr sz="1100">
              <a:solidFill>
                <a:schemeClr val="dk1"/>
              </a:solidFill>
              <a:latin typeface="Arial"/>
              <a:ea typeface="Arial"/>
              <a:cs typeface="Arial"/>
              <a:sym typeface="Arial"/>
            </a:endParaRPr>
          </a:p>
        </p:txBody>
      </p:sp>
      <p:sp>
        <p:nvSpPr>
          <p:cNvPr id="259" name="Google Shape;25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30"/>
          <p:cNvSpPr txBox="1"/>
          <p:nvPr>
            <p:ph type="title"/>
          </p:nvPr>
        </p:nvSpPr>
        <p:spPr>
          <a:xfrm>
            <a:off x="1285675" y="51907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Deep Inside Convolutional Networks: Visualising Image Classification Models and Saliency Maps (2014)</a:t>
            </a:r>
            <a:endParaRPr sz="2200">
              <a:solidFill>
                <a:schemeClr val="dk1"/>
              </a:solidFill>
              <a:latin typeface="Arial"/>
              <a:ea typeface="Arial"/>
              <a:cs typeface="Arial"/>
              <a:sym typeface="Arial"/>
            </a:endParaRPr>
          </a:p>
        </p:txBody>
      </p:sp>
      <p:sp>
        <p:nvSpPr>
          <p:cNvPr id="265" name="Google Shape;265;p30"/>
          <p:cNvSpPr txBox="1"/>
          <p:nvPr>
            <p:ph idx="1" type="body"/>
          </p:nvPr>
        </p:nvSpPr>
        <p:spPr>
          <a:xfrm>
            <a:off x="719625" y="1356675"/>
            <a:ext cx="7974900" cy="36216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Nguyên lý</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Mô hình Image Classification</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Phương pháp</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Hai kỹ thuật trực quan hóa, dựa trên việc tính toán gradient của điểm lớp đối với hình ảnh đầu vào:</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Đầu tiên, tạo ra một hình ảnh, giúp tối đa hóa điểm số của lớp, qua đó trực quan hóa khái niệm về lớp, được ghi lại bởi ConvNet.</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Thứ hai, tính toán một lớp saliency map, cụ thể cho một hình ảnh và lớp nhất định.</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Tập dữ liệu</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ILSVRC-2013 (1.2M ảnh đào tạo, dán nhãn thành 1000 lớp)</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Hiệu suất</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Xử lý tập dữ liệu quy mô lớn</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Ưu/khuyết điểm</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Độ nhiễu cao hơn so với GBP</a:t>
            </a:r>
            <a:endParaRPr sz="1100">
              <a:solidFill>
                <a:schemeClr val="dk1"/>
              </a:solidFill>
              <a:latin typeface="Arial"/>
              <a:ea typeface="Arial"/>
              <a:cs typeface="Arial"/>
              <a:sym typeface="Arial"/>
            </a:endParaRPr>
          </a:p>
        </p:txBody>
      </p:sp>
      <p:sp>
        <p:nvSpPr>
          <p:cNvPr id="266" name="Google Shape;26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31"/>
          <p:cNvSpPr txBox="1"/>
          <p:nvPr>
            <p:ph type="title"/>
          </p:nvPr>
        </p:nvSpPr>
        <p:spPr>
          <a:xfrm>
            <a:off x="1285675" y="51907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Striving For Simplicity: The All Convolutional Net (2014)</a:t>
            </a:r>
            <a:endParaRPr sz="2200">
              <a:solidFill>
                <a:schemeClr val="dk1"/>
              </a:solidFill>
              <a:latin typeface="Arial"/>
              <a:ea typeface="Arial"/>
              <a:cs typeface="Arial"/>
              <a:sym typeface="Arial"/>
            </a:endParaRPr>
          </a:p>
        </p:txBody>
      </p:sp>
      <p:sp>
        <p:nvSpPr>
          <p:cNvPr id="272" name="Google Shape;272;p31"/>
          <p:cNvSpPr txBox="1"/>
          <p:nvPr>
            <p:ph idx="1" type="body"/>
          </p:nvPr>
        </p:nvSpPr>
        <p:spPr>
          <a:xfrm>
            <a:off x="719625" y="1356675"/>
            <a:ext cx="7974900" cy="36216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Nguyên lý</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Nhận dạng đối tượng (Object recognition) từ các hình ảnh nhỏ với các mạng tích chập, đặt câu hỏi về sự cần thiết của các thành phần khác nhau trong quy trình.</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Phương pháp</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Max-pooling có thể được thay thế đơn giản bằng một lớp tích chập với bước tiến tăng lên mà không làm giảm độ chính xác trên một số tiêu chuẩn nhận dạng hình ảnh.</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Tập dữ liệu</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Bộ dữ liệu nhận dạng đối tượng (CIFAR-10, CIFAR-100, ImageNet)</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Hiệu suất</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Có thể được áp dụng cho phạm vi cấu trúc mạng rộng hơn so với các phương pháp hiện có.</a:t>
            </a:r>
            <a:endParaRPr sz="1100">
              <a:solidFill>
                <a:schemeClr val="dk1"/>
              </a:solidFill>
              <a:latin typeface="Arial"/>
              <a:ea typeface="Arial"/>
              <a:cs typeface="Arial"/>
              <a:sym typeface="Arial"/>
            </a:endParaRPr>
          </a:p>
          <a:p>
            <a:pPr indent="0" lvl="0" marL="0" rtl="0" algn="just">
              <a:spcBef>
                <a:spcPts val="0"/>
              </a:spcBef>
              <a:spcAft>
                <a:spcPts val="0"/>
              </a:spcAft>
              <a:buNone/>
            </a:pPr>
            <a:r>
              <a:t/>
            </a:r>
            <a:endParaRPr sz="1100">
              <a:solidFill>
                <a:schemeClr val="dk1"/>
              </a:solidFill>
              <a:latin typeface="Arial"/>
              <a:ea typeface="Arial"/>
              <a:cs typeface="Arial"/>
              <a:sym typeface="Arial"/>
            </a:endParaRPr>
          </a:p>
          <a:p>
            <a:pPr indent="-298450" lvl="0" marL="457200" rtl="0" algn="just">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Ưu/khuyết điểm</a:t>
            </a:r>
            <a:endParaRPr b="1" sz="1100">
              <a:solidFill>
                <a:schemeClr val="dk1"/>
              </a:solidFill>
              <a:latin typeface="Arial"/>
              <a:ea typeface="Arial"/>
              <a:cs typeface="Arial"/>
              <a:sym typeface="Arial"/>
            </a:endParaRPr>
          </a:p>
          <a:p>
            <a:pPr indent="0" lvl="0" marL="0" rtl="0" algn="just">
              <a:spcBef>
                <a:spcPts val="0"/>
              </a:spcBef>
              <a:spcAft>
                <a:spcPts val="0"/>
              </a:spcAft>
              <a:buNone/>
            </a:pPr>
            <a:r>
              <a:rPr lang="en" sz="1100">
                <a:solidFill>
                  <a:schemeClr val="dk1"/>
                </a:solidFill>
                <a:latin typeface="Arial"/>
                <a:ea typeface="Arial"/>
                <a:cs typeface="Arial"/>
                <a:sym typeface="Arial"/>
              </a:rPr>
              <a:t>Giảm độ nhiễu</a:t>
            </a:r>
            <a:endParaRPr sz="1100">
              <a:solidFill>
                <a:schemeClr val="dk1"/>
              </a:solidFill>
              <a:latin typeface="Arial"/>
              <a:ea typeface="Arial"/>
              <a:cs typeface="Arial"/>
              <a:sym typeface="Arial"/>
            </a:endParaRPr>
          </a:p>
        </p:txBody>
      </p:sp>
      <p:sp>
        <p:nvSpPr>
          <p:cNvPr id="273" name="Google Shape;27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823850" y="2053000"/>
            <a:ext cx="50865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300">
                <a:latin typeface="Arial"/>
                <a:ea typeface="Arial"/>
                <a:cs typeface="Arial"/>
                <a:sym typeface="Arial"/>
              </a:rPr>
              <a:t>Chương 3: </a:t>
            </a:r>
            <a:r>
              <a:rPr b="1" lang="en" sz="3300">
                <a:latin typeface="Arial"/>
                <a:ea typeface="Arial"/>
                <a:cs typeface="Arial"/>
                <a:sym typeface="Arial"/>
              </a:rPr>
              <a:t>Phương pháp</a:t>
            </a:r>
            <a:endParaRPr sz="3300">
              <a:latin typeface="Arial"/>
              <a:ea typeface="Arial"/>
              <a:cs typeface="Arial"/>
              <a:sym typeface="Arial"/>
            </a:endParaRPr>
          </a:p>
        </p:txBody>
      </p:sp>
      <p:sp>
        <p:nvSpPr>
          <p:cNvPr id="279" name="Google Shape;27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811650" y="645325"/>
            <a:ext cx="5482500" cy="1656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MỤC LỤC</a:t>
            </a:r>
            <a:endParaRPr/>
          </a:p>
        </p:txBody>
      </p:sp>
      <p:sp>
        <p:nvSpPr>
          <p:cNvPr id="151" name="Google Shape;151;p15"/>
          <p:cNvSpPr txBox="1"/>
          <p:nvPr>
            <p:ph idx="1" type="body"/>
          </p:nvPr>
        </p:nvSpPr>
        <p:spPr>
          <a:xfrm>
            <a:off x="811650" y="2530150"/>
            <a:ext cx="2465100" cy="19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latin typeface="Arial"/>
                <a:ea typeface="Arial"/>
                <a:cs typeface="Arial"/>
                <a:sym typeface="Arial"/>
              </a:rPr>
              <a:t>Chương</a:t>
            </a:r>
            <a:r>
              <a:rPr b="1" lang="en" sz="2000">
                <a:solidFill>
                  <a:schemeClr val="dk1"/>
                </a:solidFill>
                <a:latin typeface="Arial"/>
                <a:ea typeface="Arial"/>
                <a:cs typeface="Arial"/>
                <a:sym typeface="Arial"/>
              </a:rPr>
              <a:t> 1:</a:t>
            </a:r>
            <a:endParaRPr b="1" sz="2000">
              <a:solidFill>
                <a:schemeClr val="dk1"/>
              </a:solidFill>
              <a:latin typeface="Arial"/>
              <a:ea typeface="Arial"/>
              <a:cs typeface="Arial"/>
              <a:sym typeface="Arial"/>
            </a:endParaRPr>
          </a:p>
          <a:p>
            <a:pPr indent="0" lvl="0" marL="0" rtl="0" algn="l">
              <a:spcBef>
                <a:spcPts val="1600"/>
              </a:spcBef>
              <a:spcAft>
                <a:spcPts val="1600"/>
              </a:spcAft>
              <a:buNone/>
            </a:pPr>
            <a:r>
              <a:rPr lang="en">
                <a:solidFill>
                  <a:schemeClr val="dk1"/>
                </a:solidFill>
                <a:latin typeface="Arial"/>
                <a:ea typeface="Arial"/>
                <a:cs typeface="Arial"/>
                <a:sym typeface="Arial"/>
              </a:rPr>
              <a:t>GIỚI THIỆU</a:t>
            </a:r>
            <a:endParaRPr>
              <a:solidFill>
                <a:schemeClr val="dk1"/>
              </a:solidFill>
              <a:latin typeface="Arial"/>
              <a:ea typeface="Arial"/>
              <a:cs typeface="Arial"/>
              <a:sym typeface="Arial"/>
            </a:endParaRPr>
          </a:p>
        </p:txBody>
      </p:sp>
      <p:sp>
        <p:nvSpPr>
          <p:cNvPr id="152" name="Google Shape;152;p15"/>
          <p:cNvSpPr txBox="1"/>
          <p:nvPr>
            <p:ph idx="2" type="body"/>
          </p:nvPr>
        </p:nvSpPr>
        <p:spPr>
          <a:xfrm>
            <a:off x="3346263" y="2530150"/>
            <a:ext cx="2465100" cy="19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latin typeface="Arial"/>
                <a:ea typeface="Arial"/>
                <a:cs typeface="Arial"/>
                <a:sym typeface="Arial"/>
              </a:rPr>
              <a:t>Chương</a:t>
            </a:r>
            <a:r>
              <a:rPr b="1" lang="en" sz="2100">
                <a:solidFill>
                  <a:schemeClr val="dk1"/>
                </a:solidFill>
                <a:latin typeface="Arial"/>
                <a:ea typeface="Arial"/>
                <a:cs typeface="Arial"/>
                <a:sym typeface="Arial"/>
              </a:rPr>
              <a:t> 2:</a:t>
            </a:r>
            <a:endParaRPr b="1" sz="2100">
              <a:solidFill>
                <a:schemeClr val="dk1"/>
              </a:solidFill>
              <a:latin typeface="Arial"/>
              <a:ea typeface="Arial"/>
              <a:cs typeface="Arial"/>
              <a:sym typeface="Arial"/>
            </a:endParaRPr>
          </a:p>
          <a:p>
            <a:pPr indent="0" lvl="0" marL="0" rtl="0" algn="l">
              <a:spcBef>
                <a:spcPts val="1600"/>
              </a:spcBef>
              <a:spcAft>
                <a:spcPts val="1600"/>
              </a:spcAft>
              <a:buNone/>
            </a:pPr>
            <a:r>
              <a:rPr lang="en">
                <a:solidFill>
                  <a:schemeClr val="dk1"/>
                </a:solidFill>
                <a:latin typeface="Arial"/>
                <a:ea typeface="Arial"/>
                <a:cs typeface="Arial"/>
                <a:sym typeface="Arial"/>
              </a:rPr>
              <a:t>CÁC CÔNG TRÌNH NGHIÊN CỨU LIÊN QUAN</a:t>
            </a:r>
            <a:endParaRPr>
              <a:solidFill>
                <a:schemeClr val="dk1"/>
              </a:solidFill>
              <a:latin typeface="Arial"/>
              <a:ea typeface="Arial"/>
              <a:cs typeface="Arial"/>
              <a:sym typeface="Arial"/>
            </a:endParaRPr>
          </a:p>
        </p:txBody>
      </p:sp>
      <p:sp>
        <p:nvSpPr>
          <p:cNvPr id="153" name="Google Shape;153;p15"/>
          <p:cNvSpPr txBox="1"/>
          <p:nvPr>
            <p:ph idx="3" type="body"/>
          </p:nvPr>
        </p:nvSpPr>
        <p:spPr>
          <a:xfrm>
            <a:off x="5880875" y="2530813"/>
            <a:ext cx="2465100" cy="19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latin typeface="Arial"/>
                <a:ea typeface="Arial"/>
                <a:cs typeface="Arial"/>
                <a:sym typeface="Arial"/>
              </a:rPr>
              <a:t>Chương</a:t>
            </a:r>
            <a:r>
              <a:rPr b="1" lang="en" sz="2000">
                <a:solidFill>
                  <a:schemeClr val="dk1"/>
                </a:solidFill>
                <a:latin typeface="Arial"/>
                <a:ea typeface="Arial"/>
                <a:cs typeface="Arial"/>
                <a:sym typeface="Arial"/>
              </a:rPr>
              <a:t> 3:</a:t>
            </a:r>
            <a:endParaRPr b="1" sz="2000">
              <a:solidFill>
                <a:schemeClr val="dk1"/>
              </a:solidFill>
              <a:latin typeface="Arial"/>
              <a:ea typeface="Arial"/>
              <a:cs typeface="Arial"/>
              <a:sym typeface="Arial"/>
            </a:endParaRPr>
          </a:p>
          <a:p>
            <a:pPr indent="0" lvl="0" marL="0" rtl="0" algn="l">
              <a:spcBef>
                <a:spcPts val="1600"/>
              </a:spcBef>
              <a:spcAft>
                <a:spcPts val="1600"/>
              </a:spcAft>
              <a:buNone/>
            </a:pPr>
            <a:r>
              <a:rPr lang="en">
                <a:solidFill>
                  <a:schemeClr val="dk1"/>
                </a:solidFill>
                <a:latin typeface="Arial"/>
                <a:ea typeface="Arial"/>
                <a:cs typeface="Arial"/>
                <a:sym typeface="Arial"/>
              </a:rPr>
              <a:t>PHƯƠNG PHÁP</a:t>
            </a:r>
            <a:endParaRPr>
              <a:solidFill>
                <a:schemeClr val="dk1"/>
              </a:solidFill>
              <a:latin typeface="Arial"/>
              <a:ea typeface="Arial"/>
              <a:cs typeface="Arial"/>
              <a:sym typeface="Arial"/>
            </a:endParaRPr>
          </a:p>
        </p:txBody>
      </p:sp>
      <p:sp>
        <p:nvSpPr>
          <p:cNvPr id="154" name="Google Shape;15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222222"/>
                </a:solidFill>
              </a:rPr>
              <a:t>‹#›</a:t>
            </a:fld>
            <a:endParaRPr>
              <a:solidFill>
                <a:srgbClr val="22222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3" name="Shape 283"/>
        <p:cNvGrpSpPr/>
        <p:nvPr/>
      </p:nvGrpSpPr>
      <p:grpSpPr>
        <a:xfrm>
          <a:off x="0" y="0"/>
          <a:ext cx="0" cy="0"/>
          <a:chOff x="0" y="0"/>
          <a:chExt cx="0" cy="0"/>
        </a:xfrm>
      </p:grpSpPr>
      <p:sp>
        <p:nvSpPr>
          <p:cNvPr id="284" name="Google Shape;284;p33"/>
          <p:cNvSpPr txBox="1"/>
          <p:nvPr>
            <p:ph type="title"/>
          </p:nvPr>
        </p:nvSpPr>
        <p:spPr>
          <a:xfrm>
            <a:off x="1285675" y="691125"/>
            <a:ext cx="7038900" cy="6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Chỉ dẫn lan truyền ngược</a:t>
            </a:r>
            <a:endParaRPr sz="2200">
              <a:solidFill>
                <a:schemeClr val="dk1"/>
              </a:solidFill>
              <a:latin typeface="Arial"/>
              <a:ea typeface="Arial"/>
              <a:cs typeface="Arial"/>
              <a:sym typeface="Arial"/>
            </a:endParaRPr>
          </a:p>
        </p:txBody>
      </p:sp>
      <p:pic>
        <p:nvPicPr>
          <p:cNvPr id="285" name="Google Shape;285;p33"/>
          <p:cNvPicPr preferRelativeResize="0"/>
          <p:nvPr/>
        </p:nvPicPr>
        <p:blipFill>
          <a:blip r:embed="rId3">
            <a:alphaModFix/>
          </a:blip>
          <a:stretch>
            <a:fillRect/>
          </a:stretch>
        </p:blipFill>
        <p:spPr>
          <a:xfrm>
            <a:off x="366100" y="1356675"/>
            <a:ext cx="8411799" cy="3019625"/>
          </a:xfrm>
          <a:prstGeom prst="rect">
            <a:avLst/>
          </a:prstGeom>
          <a:noFill/>
          <a:ln>
            <a:noFill/>
          </a:ln>
        </p:spPr>
      </p:pic>
      <p:sp>
        <p:nvSpPr>
          <p:cNvPr id="286" name="Google Shape;28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highlight>
                  <a:schemeClr val="lt1"/>
                </a:highlight>
              </a:rPr>
              <a:t>‹#›</a:t>
            </a:fld>
            <a:endParaRPr>
              <a:solidFill>
                <a:schemeClr val="dk1"/>
              </a:solidFill>
              <a:highlight>
                <a:schemeClr val="lt1"/>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34"/>
          <p:cNvSpPr txBox="1"/>
          <p:nvPr>
            <p:ph type="title"/>
          </p:nvPr>
        </p:nvSpPr>
        <p:spPr>
          <a:xfrm>
            <a:off x="1285675" y="51907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Forward pass</a:t>
            </a:r>
            <a:endParaRPr sz="2200">
              <a:solidFill>
                <a:schemeClr val="dk1"/>
              </a:solidFill>
              <a:latin typeface="Arial"/>
              <a:ea typeface="Arial"/>
              <a:cs typeface="Arial"/>
              <a:sym typeface="Arial"/>
            </a:endParaRPr>
          </a:p>
        </p:txBody>
      </p:sp>
      <p:pic>
        <p:nvPicPr>
          <p:cNvPr id="292" name="Google Shape;292;p34"/>
          <p:cNvPicPr preferRelativeResize="0"/>
          <p:nvPr/>
        </p:nvPicPr>
        <p:blipFill>
          <a:blip r:embed="rId3">
            <a:alphaModFix/>
          </a:blip>
          <a:stretch>
            <a:fillRect/>
          </a:stretch>
        </p:blipFill>
        <p:spPr>
          <a:xfrm>
            <a:off x="344675" y="2061875"/>
            <a:ext cx="8331051" cy="1615475"/>
          </a:xfrm>
          <a:prstGeom prst="rect">
            <a:avLst/>
          </a:prstGeom>
          <a:noFill/>
          <a:ln>
            <a:noFill/>
          </a:ln>
        </p:spPr>
      </p:pic>
      <p:sp>
        <p:nvSpPr>
          <p:cNvPr id="293" name="Google Shape;29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222222"/>
                </a:solidFill>
              </a:rPr>
              <a:t>‹#›</a:t>
            </a:fld>
            <a:endParaRPr>
              <a:solidFill>
                <a:srgbClr val="22222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35"/>
          <p:cNvSpPr txBox="1"/>
          <p:nvPr>
            <p:ph type="title"/>
          </p:nvPr>
        </p:nvSpPr>
        <p:spPr>
          <a:xfrm>
            <a:off x="1285675" y="51907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Forward pass</a:t>
            </a:r>
            <a:endParaRPr sz="2200">
              <a:solidFill>
                <a:schemeClr val="dk1"/>
              </a:solidFill>
              <a:latin typeface="Arial"/>
              <a:ea typeface="Arial"/>
              <a:cs typeface="Arial"/>
              <a:sym typeface="Arial"/>
            </a:endParaRPr>
          </a:p>
        </p:txBody>
      </p:sp>
      <p:sp>
        <p:nvSpPr>
          <p:cNvPr id="299" name="Google Shape;29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222222"/>
                </a:solidFill>
              </a:rPr>
              <a:t>‹#›</a:t>
            </a:fld>
            <a:endParaRPr>
              <a:solidFill>
                <a:srgbClr val="222222"/>
              </a:solidFill>
            </a:endParaRPr>
          </a:p>
        </p:txBody>
      </p:sp>
      <p:pic>
        <p:nvPicPr>
          <p:cNvPr id="300" name="Google Shape;300;p35"/>
          <p:cNvPicPr preferRelativeResize="0"/>
          <p:nvPr/>
        </p:nvPicPr>
        <p:blipFill rotWithShape="1">
          <a:blip r:embed="rId3">
            <a:alphaModFix/>
          </a:blip>
          <a:srcRect b="0" l="0" r="0" t="5096"/>
          <a:stretch/>
        </p:blipFill>
        <p:spPr>
          <a:xfrm>
            <a:off x="616625" y="2166225"/>
            <a:ext cx="7910750" cy="1339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36"/>
          <p:cNvSpPr txBox="1"/>
          <p:nvPr>
            <p:ph type="title"/>
          </p:nvPr>
        </p:nvSpPr>
        <p:spPr>
          <a:xfrm>
            <a:off x="1285675" y="51907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Forward pass</a:t>
            </a:r>
            <a:endParaRPr sz="2200">
              <a:solidFill>
                <a:schemeClr val="dk1"/>
              </a:solidFill>
              <a:latin typeface="Arial"/>
              <a:ea typeface="Arial"/>
              <a:cs typeface="Arial"/>
              <a:sym typeface="Arial"/>
            </a:endParaRPr>
          </a:p>
        </p:txBody>
      </p:sp>
      <p:sp>
        <p:nvSpPr>
          <p:cNvPr id="306" name="Google Shape;30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222222"/>
                </a:solidFill>
              </a:rPr>
              <a:t>‹#›</a:t>
            </a:fld>
            <a:endParaRPr>
              <a:solidFill>
                <a:srgbClr val="222222"/>
              </a:solidFill>
            </a:endParaRPr>
          </a:p>
        </p:txBody>
      </p:sp>
      <p:pic>
        <p:nvPicPr>
          <p:cNvPr id="307" name="Google Shape;307;p36"/>
          <p:cNvPicPr preferRelativeResize="0"/>
          <p:nvPr/>
        </p:nvPicPr>
        <p:blipFill>
          <a:blip r:embed="rId3">
            <a:alphaModFix/>
          </a:blip>
          <a:stretch>
            <a:fillRect/>
          </a:stretch>
        </p:blipFill>
        <p:spPr>
          <a:xfrm>
            <a:off x="152400" y="1509075"/>
            <a:ext cx="8868750" cy="28567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37"/>
          <p:cNvSpPr txBox="1"/>
          <p:nvPr>
            <p:ph type="title"/>
          </p:nvPr>
        </p:nvSpPr>
        <p:spPr>
          <a:xfrm>
            <a:off x="1285675" y="51907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a:t>
            </a:r>
            <a:r>
              <a:rPr lang="en" sz="2200">
                <a:solidFill>
                  <a:srgbClr val="000000"/>
                </a:solidFill>
                <a:latin typeface="Arial"/>
                <a:ea typeface="Arial"/>
                <a:cs typeface="Arial"/>
                <a:sym typeface="Arial"/>
              </a:rPr>
              <a:t>traditional backpropagation</a:t>
            </a:r>
            <a:endParaRPr sz="2200">
              <a:solidFill>
                <a:schemeClr val="dk1"/>
              </a:solidFill>
              <a:latin typeface="Arial"/>
              <a:ea typeface="Arial"/>
              <a:cs typeface="Arial"/>
              <a:sym typeface="Arial"/>
            </a:endParaRPr>
          </a:p>
        </p:txBody>
      </p:sp>
      <p:sp>
        <p:nvSpPr>
          <p:cNvPr id="313" name="Google Shape;31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222222"/>
                </a:solidFill>
              </a:rPr>
              <a:t>‹#›</a:t>
            </a:fld>
            <a:endParaRPr>
              <a:solidFill>
                <a:srgbClr val="222222"/>
              </a:solidFill>
            </a:endParaRPr>
          </a:p>
        </p:txBody>
      </p:sp>
      <p:pic>
        <p:nvPicPr>
          <p:cNvPr id="314" name="Google Shape;314;p37"/>
          <p:cNvPicPr preferRelativeResize="0"/>
          <p:nvPr/>
        </p:nvPicPr>
        <p:blipFill>
          <a:blip r:embed="rId3">
            <a:alphaModFix/>
          </a:blip>
          <a:stretch>
            <a:fillRect/>
          </a:stretch>
        </p:blipFill>
        <p:spPr>
          <a:xfrm>
            <a:off x="485900" y="1221600"/>
            <a:ext cx="8172175" cy="34967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38"/>
          <p:cNvSpPr txBox="1"/>
          <p:nvPr>
            <p:ph type="title"/>
          </p:nvPr>
        </p:nvSpPr>
        <p:spPr>
          <a:xfrm>
            <a:off x="1285675" y="51907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a:t>
            </a:r>
            <a:endParaRPr sz="2200">
              <a:solidFill>
                <a:schemeClr val="dk1"/>
              </a:solidFill>
              <a:latin typeface="Arial"/>
              <a:ea typeface="Arial"/>
              <a:cs typeface="Arial"/>
              <a:sym typeface="Arial"/>
            </a:endParaRPr>
          </a:p>
        </p:txBody>
      </p:sp>
      <p:sp>
        <p:nvSpPr>
          <p:cNvPr id="320" name="Google Shape;32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222222"/>
                </a:solidFill>
              </a:rPr>
              <a:t>‹#›</a:t>
            </a:fld>
            <a:endParaRPr>
              <a:solidFill>
                <a:srgbClr val="222222"/>
              </a:solidFill>
            </a:endParaRPr>
          </a:p>
        </p:txBody>
      </p:sp>
      <p:pic>
        <p:nvPicPr>
          <p:cNvPr id="321" name="Google Shape;321;p38"/>
          <p:cNvPicPr preferRelativeResize="0"/>
          <p:nvPr/>
        </p:nvPicPr>
        <p:blipFill>
          <a:blip r:embed="rId3">
            <a:alphaModFix/>
          </a:blip>
          <a:stretch>
            <a:fillRect/>
          </a:stretch>
        </p:blipFill>
        <p:spPr>
          <a:xfrm>
            <a:off x="615250" y="1291725"/>
            <a:ext cx="8060851" cy="344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39"/>
          <p:cNvSpPr txBox="1"/>
          <p:nvPr>
            <p:ph type="title"/>
          </p:nvPr>
        </p:nvSpPr>
        <p:spPr>
          <a:xfrm>
            <a:off x="1285675" y="51907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summary</a:t>
            </a:r>
            <a:endParaRPr sz="2200">
              <a:solidFill>
                <a:schemeClr val="dk1"/>
              </a:solidFill>
              <a:latin typeface="Arial"/>
              <a:ea typeface="Arial"/>
              <a:cs typeface="Arial"/>
              <a:sym typeface="Arial"/>
            </a:endParaRPr>
          </a:p>
        </p:txBody>
      </p:sp>
      <p:sp>
        <p:nvSpPr>
          <p:cNvPr id="327" name="Google Shape;32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222222"/>
                </a:solidFill>
              </a:rPr>
              <a:t>‹#›</a:t>
            </a:fld>
            <a:endParaRPr>
              <a:solidFill>
                <a:srgbClr val="222222"/>
              </a:solidFill>
            </a:endParaRPr>
          </a:p>
        </p:txBody>
      </p:sp>
      <p:pic>
        <p:nvPicPr>
          <p:cNvPr id="328" name="Google Shape;328;p39"/>
          <p:cNvPicPr preferRelativeResize="0"/>
          <p:nvPr/>
        </p:nvPicPr>
        <p:blipFill>
          <a:blip r:embed="rId3">
            <a:alphaModFix/>
          </a:blip>
          <a:stretch>
            <a:fillRect/>
          </a:stretch>
        </p:blipFill>
        <p:spPr>
          <a:xfrm>
            <a:off x="550300" y="1301850"/>
            <a:ext cx="8251250" cy="345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sp>
        <p:nvSpPr>
          <p:cNvPr id="333" name="Google Shape;333;p40"/>
          <p:cNvSpPr txBox="1"/>
          <p:nvPr>
            <p:ph type="title"/>
          </p:nvPr>
        </p:nvSpPr>
        <p:spPr>
          <a:xfrm>
            <a:off x="1285675" y="63492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kết quả</a:t>
            </a:r>
            <a:endParaRPr sz="2200">
              <a:solidFill>
                <a:srgbClr val="000000"/>
              </a:solidFill>
              <a:latin typeface="Arial"/>
              <a:ea typeface="Arial"/>
              <a:cs typeface="Arial"/>
              <a:sym typeface="Arial"/>
            </a:endParaRPr>
          </a:p>
        </p:txBody>
      </p:sp>
      <p:pic>
        <p:nvPicPr>
          <p:cNvPr id="334" name="Google Shape;334;p40"/>
          <p:cNvPicPr preferRelativeResize="0"/>
          <p:nvPr/>
        </p:nvPicPr>
        <p:blipFill>
          <a:blip r:embed="rId3">
            <a:alphaModFix/>
          </a:blip>
          <a:stretch>
            <a:fillRect/>
          </a:stretch>
        </p:blipFill>
        <p:spPr>
          <a:xfrm>
            <a:off x="1300468" y="1143000"/>
            <a:ext cx="6543057" cy="3913826"/>
          </a:xfrm>
          <a:prstGeom prst="rect">
            <a:avLst/>
          </a:prstGeom>
          <a:noFill/>
          <a:ln>
            <a:noFill/>
          </a:ln>
        </p:spPr>
      </p:pic>
      <p:sp>
        <p:nvSpPr>
          <p:cNvPr id="335" name="Google Shape;33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 name="Shape 339"/>
        <p:cNvGrpSpPr/>
        <p:nvPr/>
      </p:nvGrpSpPr>
      <p:grpSpPr>
        <a:xfrm>
          <a:off x="0" y="0"/>
          <a:ext cx="0" cy="0"/>
          <a:chOff x="0" y="0"/>
          <a:chExt cx="0" cy="0"/>
        </a:xfrm>
      </p:grpSpPr>
      <p:sp>
        <p:nvSpPr>
          <p:cNvPr id="340" name="Google Shape;340;p41"/>
          <p:cNvSpPr txBox="1"/>
          <p:nvPr>
            <p:ph type="title"/>
          </p:nvPr>
        </p:nvSpPr>
        <p:spPr>
          <a:xfrm>
            <a:off x="1285675" y="63492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kết quả</a:t>
            </a:r>
            <a:endParaRPr sz="2200">
              <a:solidFill>
                <a:schemeClr val="dk1"/>
              </a:solidFill>
              <a:latin typeface="Arial"/>
              <a:ea typeface="Arial"/>
              <a:cs typeface="Arial"/>
              <a:sym typeface="Arial"/>
            </a:endParaRPr>
          </a:p>
          <a:p>
            <a:pPr indent="0" lvl="0" marL="0" rtl="0" algn="l">
              <a:spcBef>
                <a:spcPts val="0"/>
              </a:spcBef>
              <a:spcAft>
                <a:spcPts val="0"/>
              </a:spcAft>
              <a:buSzPts val="990"/>
              <a:buNone/>
            </a:pPr>
            <a:r>
              <a:t/>
            </a:r>
            <a:endParaRPr sz="2200">
              <a:solidFill>
                <a:srgbClr val="000000"/>
              </a:solidFill>
              <a:latin typeface="Arial"/>
              <a:ea typeface="Arial"/>
              <a:cs typeface="Arial"/>
              <a:sym typeface="Arial"/>
            </a:endParaRPr>
          </a:p>
        </p:txBody>
      </p:sp>
      <p:pic>
        <p:nvPicPr>
          <p:cNvPr id="341" name="Google Shape;341;p41"/>
          <p:cNvPicPr preferRelativeResize="0"/>
          <p:nvPr/>
        </p:nvPicPr>
        <p:blipFill>
          <a:blip r:embed="rId3">
            <a:alphaModFix/>
          </a:blip>
          <a:stretch>
            <a:fillRect/>
          </a:stretch>
        </p:blipFill>
        <p:spPr>
          <a:xfrm>
            <a:off x="1758250" y="1322950"/>
            <a:ext cx="5627501" cy="3366175"/>
          </a:xfrm>
          <a:prstGeom prst="rect">
            <a:avLst/>
          </a:prstGeom>
          <a:noFill/>
          <a:ln>
            <a:noFill/>
          </a:ln>
        </p:spPr>
      </p:pic>
      <p:sp>
        <p:nvSpPr>
          <p:cNvPr id="342" name="Google Shape;34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42"/>
          <p:cNvSpPr txBox="1"/>
          <p:nvPr>
            <p:ph type="title"/>
          </p:nvPr>
        </p:nvSpPr>
        <p:spPr>
          <a:xfrm>
            <a:off x="1285675" y="63492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k</a:t>
            </a:r>
            <a:r>
              <a:rPr lang="en" sz="2200">
                <a:solidFill>
                  <a:srgbClr val="000000"/>
                </a:solidFill>
                <a:latin typeface="Arial"/>
                <a:ea typeface="Arial"/>
                <a:cs typeface="Arial"/>
                <a:sym typeface="Arial"/>
              </a:rPr>
              <a:t>ết quả</a:t>
            </a:r>
            <a:endParaRPr sz="2200">
              <a:solidFill>
                <a:schemeClr val="dk1"/>
              </a:solidFill>
              <a:latin typeface="Arial"/>
              <a:ea typeface="Arial"/>
              <a:cs typeface="Arial"/>
              <a:sym typeface="Arial"/>
            </a:endParaRPr>
          </a:p>
        </p:txBody>
      </p:sp>
      <p:pic>
        <p:nvPicPr>
          <p:cNvPr id="348" name="Google Shape;348;p42"/>
          <p:cNvPicPr preferRelativeResize="0"/>
          <p:nvPr/>
        </p:nvPicPr>
        <p:blipFill>
          <a:blip r:embed="rId3">
            <a:alphaModFix/>
          </a:blip>
          <a:stretch>
            <a:fillRect/>
          </a:stretch>
        </p:blipFill>
        <p:spPr>
          <a:xfrm>
            <a:off x="1758250" y="1335325"/>
            <a:ext cx="5627501" cy="3366175"/>
          </a:xfrm>
          <a:prstGeom prst="rect">
            <a:avLst/>
          </a:prstGeom>
          <a:noFill/>
          <a:ln>
            <a:noFill/>
          </a:ln>
        </p:spPr>
      </p:pic>
      <p:sp>
        <p:nvSpPr>
          <p:cNvPr id="349" name="Google Shape;34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300">
                <a:latin typeface="Arial"/>
                <a:ea typeface="Arial"/>
                <a:cs typeface="Arial"/>
                <a:sym typeface="Arial"/>
              </a:rPr>
              <a:t>Chương 1: Giới thiệu</a:t>
            </a:r>
            <a:endParaRPr b="1" sz="3300">
              <a:latin typeface="Arial"/>
              <a:ea typeface="Arial"/>
              <a:cs typeface="Arial"/>
              <a:sym typeface="Arial"/>
            </a:endParaRPr>
          </a:p>
          <a:p>
            <a:pPr indent="-417194" lvl="0" marL="457200" rtl="0" algn="l">
              <a:spcBef>
                <a:spcPts val="0"/>
              </a:spcBef>
              <a:spcAft>
                <a:spcPts val="0"/>
              </a:spcAft>
              <a:buSzPct val="100000"/>
              <a:buFont typeface="Arial"/>
              <a:buAutoNum type="arabicPeriod"/>
            </a:pPr>
            <a:r>
              <a:rPr lang="en" sz="3300">
                <a:latin typeface="Arial"/>
                <a:ea typeface="Arial"/>
                <a:cs typeface="Arial"/>
                <a:sym typeface="Arial"/>
              </a:rPr>
              <a:t>Động lực nghiên cứu</a:t>
            </a:r>
            <a:endParaRPr sz="3300">
              <a:latin typeface="Arial"/>
              <a:ea typeface="Arial"/>
              <a:cs typeface="Arial"/>
              <a:sym typeface="Arial"/>
            </a:endParaRPr>
          </a:p>
        </p:txBody>
      </p:sp>
      <p:sp>
        <p:nvSpPr>
          <p:cNvPr id="160" name="Google Shape;16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43"/>
          <p:cNvSpPr txBox="1"/>
          <p:nvPr>
            <p:ph type="title"/>
          </p:nvPr>
        </p:nvSpPr>
        <p:spPr>
          <a:xfrm>
            <a:off x="1285675" y="63492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th</a:t>
            </a:r>
            <a:r>
              <a:rPr lang="en" sz="2200">
                <a:solidFill>
                  <a:srgbClr val="000000"/>
                </a:solidFill>
                <a:latin typeface="Arial"/>
                <a:ea typeface="Arial"/>
                <a:cs typeface="Arial"/>
                <a:sym typeface="Arial"/>
              </a:rPr>
              <a:t>ực nghiệm</a:t>
            </a:r>
            <a:endParaRPr sz="2200">
              <a:solidFill>
                <a:schemeClr val="dk1"/>
              </a:solidFill>
              <a:latin typeface="Arial"/>
              <a:ea typeface="Arial"/>
              <a:cs typeface="Arial"/>
              <a:sym typeface="Arial"/>
            </a:endParaRPr>
          </a:p>
        </p:txBody>
      </p:sp>
      <p:sp>
        <p:nvSpPr>
          <p:cNvPr id="355" name="Google Shape;3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356" name="Google Shape;356;p43"/>
          <p:cNvPicPr preferRelativeResize="0"/>
          <p:nvPr/>
        </p:nvPicPr>
        <p:blipFill>
          <a:blip r:embed="rId3">
            <a:alphaModFix/>
          </a:blip>
          <a:stretch>
            <a:fillRect/>
          </a:stretch>
        </p:blipFill>
        <p:spPr>
          <a:xfrm>
            <a:off x="777488" y="1207950"/>
            <a:ext cx="7589024" cy="3705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4"/>
          <p:cNvSpPr txBox="1"/>
          <p:nvPr>
            <p:ph type="title"/>
          </p:nvPr>
        </p:nvSpPr>
        <p:spPr>
          <a:xfrm>
            <a:off x="1285675" y="634925"/>
            <a:ext cx="70389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latin typeface="Arial"/>
                <a:ea typeface="Arial"/>
                <a:cs typeface="Arial"/>
                <a:sym typeface="Arial"/>
              </a:rPr>
              <a:t>Guided backpropagation: thực nghiệm</a:t>
            </a:r>
            <a:endParaRPr sz="2200">
              <a:solidFill>
                <a:schemeClr val="dk1"/>
              </a:solidFill>
              <a:latin typeface="Arial"/>
              <a:ea typeface="Arial"/>
              <a:cs typeface="Arial"/>
              <a:sym typeface="Arial"/>
            </a:endParaRPr>
          </a:p>
        </p:txBody>
      </p:sp>
      <p:sp>
        <p:nvSpPr>
          <p:cNvPr id="362" name="Google Shape;36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363" name="Google Shape;363;p44"/>
          <p:cNvPicPr preferRelativeResize="0"/>
          <p:nvPr/>
        </p:nvPicPr>
        <p:blipFill>
          <a:blip r:embed="rId3">
            <a:alphaModFix/>
          </a:blip>
          <a:stretch>
            <a:fillRect/>
          </a:stretch>
        </p:blipFill>
        <p:spPr>
          <a:xfrm>
            <a:off x="860975" y="1194950"/>
            <a:ext cx="7611475" cy="3770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5"/>
          <p:cNvSpPr txBox="1"/>
          <p:nvPr>
            <p:ph type="title"/>
          </p:nvPr>
        </p:nvSpPr>
        <p:spPr>
          <a:xfrm>
            <a:off x="311700" y="612875"/>
            <a:ext cx="8571300" cy="942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Arial"/>
                <a:ea typeface="Arial"/>
                <a:cs typeface="Arial"/>
                <a:sym typeface="Arial"/>
              </a:rPr>
              <a:t>Cảm ơn thầy đã lắng nghe!</a:t>
            </a:r>
            <a:endParaRPr b="1">
              <a:latin typeface="Arial"/>
              <a:ea typeface="Arial"/>
              <a:cs typeface="Arial"/>
              <a:sym typeface="Arial"/>
            </a:endParaRPr>
          </a:p>
        </p:txBody>
      </p:sp>
      <p:pic>
        <p:nvPicPr>
          <p:cNvPr id="369" name="Google Shape;369;p45"/>
          <p:cNvPicPr preferRelativeResize="0"/>
          <p:nvPr/>
        </p:nvPicPr>
        <p:blipFill>
          <a:blip r:embed="rId3">
            <a:alphaModFix/>
          </a:blip>
          <a:stretch>
            <a:fillRect/>
          </a:stretch>
        </p:blipFill>
        <p:spPr>
          <a:xfrm>
            <a:off x="2216100" y="1638625"/>
            <a:ext cx="4762500" cy="2771775"/>
          </a:xfrm>
          <a:prstGeom prst="rect">
            <a:avLst/>
          </a:prstGeom>
          <a:noFill/>
          <a:ln>
            <a:noFill/>
          </a:ln>
        </p:spPr>
      </p:pic>
      <p:sp>
        <p:nvSpPr>
          <p:cNvPr id="370" name="Google Shape;370;p45"/>
          <p:cNvSpPr/>
          <p:nvPr/>
        </p:nvSpPr>
        <p:spPr>
          <a:xfrm>
            <a:off x="6310225" y="1140475"/>
            <a:ext cx="2116800" cy="1172100"/>
          </a:xfrm>
          <a:prstGeom prst="cloudCallout">
            <a:avLst>
              <a:gd fmla="val -51653" name="adj1"/>
              <a:gd fmla="val 64930" name="adj2"/>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44444"/>
                </a:solidFill>
              </a:rPr>
              <a:t>Cuối cùng cũng xong :&gt;</a:t>
            </a:r>
            <a:endParaRPr b="1" sz="1600">
              <a:solidFill>
                <a:srgbClr val="444444"/>
              </a:solidFill>
            </a:endParaRPr>
          </a:p>
        </p:txBody>
      </p:sp>
      <p:sp>
        <p:nvSpPr>
          <p:cNvPr id="371" name="Google Shape;37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AutoNum type="alphaLcParenR"/>
            </a:pPr>
            <a:r>
              <a:rPr lang="en">
                <a:solidFill>
                  <a:schemeClr val="dk1"/>
                </a:solidFill>
              </a:rPr>
              <a:t>Ý nghĩa khoa học</a:t>
            </a:r>
            <a:endParaRPr>
              <a:solidFill>
                <a:schemeClr val="dk1"/>
              </a:solidFill>
            </a:endParaRPr>
          </a:p>
        </p:txBody>
      </p:sp>
      <p:sp>
        <p:nvSpPr>
          <p:cNvPr id="166" name="Google Shape;166;p17"/>
          <p:cNvSpPr txBox="1"/>
          <p:nvPr>
            <p:ph idx="1" type="body"/>
          </p:nvPr>
        </p:nvSpPr>
        <p:spPr>
          <a:xfrm>
            <a:off x="1065775" y="880425"/>
            <a:ext cx="7947000" cy="400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Arial"/>
                <a:ea typeface="Arial"/>
                <a:cs typeface="Arial"/>
                <a:sym typeface="Arial"/>
              </a:rPr>
              <a:t>Mục tiêu của bất kỳ thuật toán học có giám sát: phải tìm ra được một hàm ánh xạ tốt nhất, một tập hợp các yếu tố đầu vào tới đầu ra chính xác của nó.</a:t>
            </a:r>
            <a:endParaRPr sz="1500">
              <a:solidFill>
                <a:schemeClr val="dk1"/>
              </a:solidFill>
              <a:latin typeface="Arial"/>
              <a:ea typeface="Arial"/>
              <a:cs typeface="Arial"/>
              <a:sym typeface="Arial"/>
            </a:endParaRPr>
          </a:p>
          <a:p>
            <a:pPr indent="0" lvl="0" marL="0" rtl="0" algn="just">
              <a:spcBef>
                <a:spcPts val="1200"/>
              </a:spcBef>
              <a:spcAft>
                <a:spcPts val="0"/>
              </a:spcAft>
              <a:buNone/>
            </a:pPr>
            <a:r>
              <a:rPr lang="en" sz="1500">
                <a:solidFill>
                  <a:schemeClr val="dk1"/>
                </a:solidFill>
                <a:latin typeface="Arial"/>
                <a:ea typeface="Arial"/>
                <a:cs typeface="Arial"/>
                <a:sym typeface="Arial"/>
              </a:rPr>
              <a:t>Ví dụ: Tác vụ nhận dạng đối tượng (Object recognition), trong đó, đầu vào là một hình ảnh của một con vật, và đầu ra chính xác sẽ là tên của con vật đó. </a:t>
            </a:r>
            <a:endParaRPr sz="1500">
              <a:solidFill>
                <a:schemeClr val="dk1"/>
              </a:solidFill>
              <a:latin typeface="Arial"/>
              <a:ea typeface="Arial"/>
              <a:cs typeface="Arial"/>
              <a:sym typeface="Arial"/>
            </a:endParaRPr>
          </a:p>
          <a:p>
            <a:pPr indent="0" lvl="0" marL="0" rtl="0" algn="just">
              <a:spcBef>
                <a:spcPts val="1200"/>
              </a:spcBef>
              <a:spcAft>
                <a:spcPts val="0"/>
              </a:spcAft>
              <a:buNone/>
            </a:pPr>
            <a:r>
              <a:t/>
            </a:r>
            <a:endParaRPr sz="1500">
              <a:solidFill>
                <a:schemeClr val="dk1"/>
              </a:solidFill>
              <a:latin typeface="Arial"/>
              <a:ea typeface="Arial"/>
              <a:cs typeface="Arial"/>
              <a:sym typeface="Arial"/>
            </a:endParaRPr>
          </a:p>
          <a:p>
            <a:pPr indent="0" lvl="0" marL="0" rtl="0" algn="just">
              <a:spcBef>
                <a:spcPts val="1200"/>
              </a:spcBef>
              <a:spcAft>
                <a:spcPts val="0"/>
              </a:spcAft>
              <a:buNone/>
            </a:pPr>
            <a:r>
              <a:t/>
            </a:r>
            <a:endParaRPr sz="1500">
              <a:solidFill>
                <a:schemeClr val="dk1"/>
              </a:solidFill>
              <a:latin typeface="Arial"/>
              <a:ea typeface="Arial"/>
              <a:cs typeface="Arial"/>
              <a:sym typeface="Arial"/>
            </a:endParaRPr>
          </a:p>
          <a:p>
            <a:pPr indent="0" lvl="0" marL="0" rtl="0" algn="just">
              <a:spcBef>
                <a:spcPts val="1200"/>
              </a:spcBef>
              <a:spcAft>
                <a:spcPts val="0"/>
              </a:spcAft>
              <a:buNone/>
            </a:pPr>
            <a:r>
              <a:t/>
            </a:r>
            <a:endParaRPr sz="1500">
              <a:solidFill>
                <a:schemeClr val="dk1"/>
              </a:solidFill>
              <a:latin typeface="Arial"/>
              <a:ea typeface="Arial"/>
              <a:cs typeface="Arial"/>
              <a:sym typeface="Arial"/>
            </a:endParaRPr>
          </a:p>
          <a:p>
            <a:pPr indent="0" lvl="0" marL="0" rtl="0" algn="just">
              <a:spcBef>
                <a:spcPts val="1200"/>
              </a:spcBef>
              <a:spcAft>
                <a:spcPts val="0"/>
              </a:spcAft>
              <a:buNone/>
            </a:pPr>
            <a:r>
              <a:t/>
            </a:r>
            <a:endParaRPr sz="1500">
              <a:solidFill>
                <a:schemeClr val="dk1"/>
              </a:solidFill>
              <a:latin typeface="Arial"/>
              <a:ea typeface="Arial"/>
              <a:cs typeface="Arial"/>
              <a:sym typeface="Arial"/>
            </a:endParaRPr>
          </a:p>
          <a:p>
            <a:pPr indent="0" lvl="0" marL="0" rtl="0" algn="just">
              <a:spcBef>
                <a:spcPts val="1200"/>
              </a:spcBef>
              <a:spcAft>
                <a:spcPts val="1200"/>
              </a:spcAft>
              <a:buNone/>
            </a:pPr>
            <a:r>
              <a:rPr lang="en" sz="1500">
                <a:solidFill>
                  <a:schemeClr val="dk1"/>
                </a:solidFill>
                <a:latin typeface="Arial"/>
                <a:ea typeface="Arial"/>
                <a:cs typeface="Arial"/>
                <a:sym typeface="Arial"/>
              </a:rPr>
              <a:t>Ví dụ: Năm 2017, một hệ thống Image recognition đã “gian lận" bằng cách tìm kiếm các thẻ copyright liên kết với hình ảnh con ngựa thay vì học để nhận biết tại sao đó lại là con ngựa.</a:t>
            </a:r>
            <a:endParaRPr sz="1500">
              <a:solidFill>
                <a:schemeClr val="dk1"/>
              </a:solidFill>
              <a:latin typeface="Arial"/>
              <a:ea typeface="Arial"/>
              <a:cs typeface="Arial"/>
              <a:sym typeface="Arial"/>
            </a:endParaRPr>
          </a:p>
        </p:txBody>
      </p:sp>
      <p:pic>
        <p:nvPicPr>
          <p:cNvPr id="167" name="Google Shape;167;p17"/>
          <p:cNvPicPr preferRelativeResize="0"/>
          <p:nvPr/>
        </p:nvPicPr>
        <p:blipFill>
          <a:blip r:embed="rId3">
            <a:alphaModFix/>
          </a:blip>
          <a:stretch>
            <a:fillRect/>
          </a:stretch>
        </p:blipFill>
        <p:spPr>
          <a:xfrm>
            <a:off x="2859050" y="2190350"/>
            <a:ext cx="3915800" cy="1763800"/>
          </a:xfrm>
          <a:prstGeom prst="rect">
            <a:avLst/>
          </a:prstGeom>
          <a:noFill/>
          <a:ln>
            <a:noFill/>
          </a:ln>
        </p:spPr>
      </p:pic>
      <p:sp>
        <p:nvSpPr>
          <p:cNvPr id="168" name="Google Shape;16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 Ứng dụng thực tiễn</a:t>
            </a:r>
            <a:endParaRPr>
              <a:solidFill>
                <a:schemeClr val="dk1"/>
              </a:solidFill>
            </a:endParaRPr>
          </a:p>
        </p:txBody>
      </p:sp>
      <p:sp>
        <p:nvSpPr>
          <p:cNvPr id="174" name="Google Shape;174;p18"/>
          <p:cNvSpPr txBox="1"/>
          <p:nvPr>
            <p:ph idx="1" type="body"/>
          </p:nvPr>
        </p:nvSpPr>
        <p:spPr>
          <a:xfrm>
            <a:off x="707100" y="1737350"/>
            <a:ext cx="3524100" cy="27576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 sz="1700">
                <a:solidFill>
                  <a:schemeClr val="dk1"/>
                </a:solidFill>
                <a:latin typeface="Arial"/>
                <a:ea typeface="Arial"/>
                <a:cs typeface="Arial"/>
                <a:sym typeface="Arial"/>
              </a:rPr>
              <a:t>Tìm kiếm bằng hình ảnh:</a:t>
            </a:r>
            <a:r>
              <a:rPr lang="en" sz="1700">
                <a:solidFill>
                  <a:schemeClr val="dk1"/>
                </a:solidFill>
                <a:latin typeface="Arial"/>
                <a:ea typeface="Arial"/>
                <a:cs typeface="Arial"/>
                <a:sym typeface="Arial"/>
              </a:rPr>
              <a:t> đưa ra gợi ý các hình ảnh/sản phẩm tương tự. Hiện ứng dụng này đang có trên Google, Shopee, Lazada, Taobao…</a:t>
            </a:r>
            <a:endParaRPr sz="1700">
              <a:solidFill>
                <a:schemeClr val="dk1"/>
              </a:solidFill>
              <a:latin typeface="Arial"/>
              <a:ea typeface="Arial"/>
              <a:cs typeface="Arial"/>
              <a:sym typeface="Arial"/>
            </a:endParaRPr>
          </a:p>
        </p:txBody>
      </p:sp>
      <p:pic>
        <p:nvPicPr>
          <p:cNvPr id="175" name="Google Shape;175;p18"/>
          <p:cNvPicPr preferRelativeResize="0"/>
          <p:nvPr/>
        </p:nvPicPr>
        <p:blipFill rotWithShape="1">
          <a:blip r:embed="rId3">
            <a:alphaModFix/>
          </a:blip>
          <a:srcRect b="0" l="0" r="0" t="4607"/>
          <a:stretch/>
        </p:blipFill>
        <p:spPr>
          <a:xfrm>
            <a:off x="6827625" y="1307950"/>
            <a:ext cx="1751700" cy="3616400"/>
          </a:xfrm>
          <a:prstGeom prst="rect">
            <a:avLst/>
          </a:prstGeom>
          <a:noFill/>
          <a:ln>
            <a:noFill/>
          </a:ln>
        </p:spPr>
      </p:pic>
      <p:pic>
        <p:nvPicPr>
          <p:cNvPr id="176" name="Google Shape;176;p18"/>
          <p:cNvPicPr preferRelativeResize="0"/>
          <p:nvPr/>
        </p:nvPicPr>
        <p:blipFill rotWithShape="1">
          <a:blip r:embed="rId4">
            <a:alphaModFix/>
          </a:blip>
          <a:srcRect b="0" l="0" r="0" t="4816"/>
          <a:stretch/>
        </p:blipFill>
        <p:spPr>
          <a:xfrm>
            <a:off x="4733400" y="1316248"/>
            <a:ext cx="1751700" cy="3599827"/>
          </a:xfrm>
          <a:prstGeom prst="rect">
            <a:avLst/>
          </a:prstGeom>
          <a:noFill/>
          <a:ln>
            <a:noFill/>
          </a:ln>
        </p:spPr>
      </p:pic>
      <p:sp>
        <p:nvSpPr>
          <p:cNvPr id="177" name="Google Shape;17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 Ứng dụng thực tiễn</a:t>
            </a:r>
            <a:endParaRPr>
              <a:solidFill>
                <a:schemeClr val="dk1"/>
              </a:solidFill>
            </a:endParaRPr>
          </a:p>
        </p:txBody>
      </p:sp>
      <p:sp>
        <p:nvSpPr>
          <p:cNvPr id="183" name="Google Shape;183;p19"/>
          <p:cNvSpPr txBox="1"/>
          <p:nvPr>
            <p:ph idx="1" type="body"/>
          </p:nvPr>
        </p:nvSpPr>
        <p:spPr>
          <a:xfrm>
            <a:off x="1065775" y="880425"/>
            <a:ext cx="7947000" cy="7413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 sz="1700">
                <a:solidFill>
                  <a:schemeClr val="dk1"/>
                </a:solidFill>
                <a:latin typeface="Arial"/>
                <a:ea typeface="Arial"/>
                <a:cs typeface="Arial"/>
                <a:sym typeface="Arial"/>
              </a:rPr>
              <a:t>Hệ thống camera giám sát:</a:t>
            </a:r>
            <a:r>
              <a:rPr lang="en" sz="1700">
                <a:solidFill>
                  <a:schemeClr val="dk1"/>
                </a:solidFill>
                <a:latin typeface="Arial"/>
                <a:ea typeface="Arial"/>
                <a:cs typeface="Arial"/>
                <a:sym typeface="Arial"/>
              </a:rPr>
              <a:t> Xác định các thông tin đối tượng và truy vết đối tượng → Phòng chống tội phạm.</a:t>
            </a:r>
            <a:endParaRPr sz="1700">
              <a:solidFill>
                <a:schemeClr val="dk1"/>
              </a:solidFill>
              <a:latin typeface="Arial"/>
              <a:ea typeface="Arial"/>
              <a:cs typeface="Arial"/>
              <a:sym typeface="Arial"/>
            </a:endParaRPr>
          </a:p>
        </p:txBody>
      </p:sp>
      <p:pic>
        <p:nvPicPr>
          <p:cNvPr id="184" name="Google Shape;184;p19"/>
          <p:cNvPicPr preferRelativeResize="0"/>
          <p:nvPr/>
        </p:nvPicPr>
        <p:blipFill rotWithShape="1">
          <a:blip r:embed="rId3">
            <a:alphaModFix/>
          </a:blip>
          <a:srcRect b="15034" l="0" r="0" t="15034"/>
          <a:stretch/>
        </p:blipFill>
        <p:spPr>
          <a:xfrm>
            <a:off x="1603000" y="1792875"/>
            <a:ext cx="5938000" cy="2955500"/>
          </a:xfrm>
          <a:prstGeom prst="rect">
            <a:avLst/>
          </a:prstGeom>
          <a:noFill/>
          <a:ln>
            <a:noFill/>
          </a:ln>
        </p:spPr>
      </p:pic>
      <p:sp>
        <p:nvSpPr>
          <p:cNvPr id="185" name="Google Shape;1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222222"/>
                </a:solidFill>
              </a:rPr>
              <a:t>‹#›</a:t>
            </a:fld>
            <a:endParaRPr>
              <a:solidFill>
                <a:srgbClr val="22222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 Ứng dụng thực tiễn</a:t>
            </a:r>
            <a:endParaRPr>
              <a:solidFill>
                <a:schemeClr val="dk1"/>
              </a:solidFill>
            </a:endParaRPr>
          </a:p>
        </p:txBody>
      </p:sp>
      <p:sp>
        <p:nvSpPr>
          <p:cNvPr id="191" name="Google Shape;191;p20"/>
          <p:cNvSpPr txBox="1"/>
          <p:nvPr>
            <p:ph idx="1" type="body"/>
          </p:nvPr>
        </p:nvSpPr>
        <p:spPr>
          <a:xfrm>
            <a:off x="1065775" y="880425"/>
            <a:ext cx="7947000" cy="6933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 sz="1700">
                <a:solidFill>
                  <a:schemeClr val="dk1"/>
                </a:solidFill>
                <a:latin typeface="Arial"/>
                <a:ea typeface="Arial"/>
                <a:cs typeface="Arial"/>
                <a:sym typeface="Arial"/>
              </a:rPr>
              <a:t>Hệ thống chấm công:</a:t>
            </a:r>
            <a:r>
              <a:rPr lang="en" sz="1700">
                <a:solidFill>
                  <a:schemeClr val="dk1"/>
                </a:solidFill>
                <a:latin typeface="Arial"/>
                <a:ea typeface="Arial"/>
                <a:cs typeface="Arial"/>
                <a:sym typeface="Arial"/>
              </a:rPr>
              <a:t> Áp dụng nhận biết khuôn mặt, tuổi, vân tay trong các công ty → nhân viên không cần mang theo thẻ để quét/chấm công.</a:t>
            </a:r>
            <a:endParaRPr sz="1700">
              <a:solidFill>
                <a:schemeClr val="dk1"/>
              </a:solidFill>
              <a:latin typeface="Arial"/>
              <a:ea typeface="Arial"/>
              <a:cs typeface="Arial"/>
              <a:sym typeface="Arial"/>
            </a:endParaRPr>
          </a:p>
        </p:txBody>
      </p:sp>
      <p:pic>
        <p:nvPicPr>
          <p:cNvPr id="192" name="Google Shape;192;p20"/>
          <p:cNvPicPr preferRelativeResize="0"/>
          <p:nvPr/>
        </p:nvPicPr>
        <p:blipFill>
          <a:blip r:embed="rId3">
            <a:alphaModFix/>
          </a:blip>
          <a:stretch>
            <a:fillRect/>
          </a:stretch>
        </p:blipFill>
        <p:spPr>
          <a:xfrm>
            <a:off x="1346625" y="1700175"/>
            <a:ext cx="6450750" cy="3232700"/>
          </a:xfrm>
          <a:prstGeom prst="rect">
            <a:avLst/>
          </a:prstGeom>
          <a:noFill/>
          <a:ln>
            <a:noFill/>
          </a:ln>
        </p:spPr>
      </p:pic>
      <p:sp>
        <p:nvSpPr>
          <p:cNvPr id="193" name="Google Shape;19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sp>
        <p:nvSpPr>
          <p:cNvPr id="198" name="Google Shape;198;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 Ứng dụng thực tiễn</a:t>
            </a:r>
            <a:endParaRPr>
              <a:solidFill>
                <a:schemeClr val="dk1"/>
              </a:solidFill>
            </a:endParaRPr>
          </a:p>
        </p:txBody>
      </p:sp>
      <p:sp>
        <p:nvSpPr>
          <p:cNvPr id="199" name="Google Shape;199;p21"/>
          <p:cNvSpPr txBox="1"/>
          <p:nvPr>
            <p:ph idx="1" type="body"/>
          </p:nvPr>
        </p:nvSpPr>
        <p:spPr>
          <a:xfrm>
            <a:off x="1065775" y="880425"/>
            <a:ext cx="7947000" cy="4275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 sz="1700">
                <a:solidFill>
                  <a:schemeClr val="dk1"/>
                </a:solidFill>
                <a:latin typeface="Arial"/>
                <a:ea typeface="Arial"/>
                <a:cs typeface="Arial"/>
                <a:sym typeface="Arial"/>
              </a:rPr>
              <a:t>Hệ thống recommender:</a:t>
            </a:r>
            <a:r>
              <a:rPr lang="en" sz="1700">
                <a:solidFill>
                  <a:schemeClr val="dk1"/>
                </a:solidFill>
                <a:latin typeface="Arial"/>
                <a:ea typeface="Arial"/>
                <a:cs typeface="Arial"/>
                <a:sym typeface="Arial"/>
              </a:rPr>
              <a:t> Xác định tuổi tác, giới tính, các thông tin chi tiết → phục vụ cho marketing để gợi ý các sản phẩm cho người tiêu dùng.</a:t>
            </a:r>
            <a:endParaRPr sz="1700">
              <a:solidFill>
                <a:schemeClr val="dk1"/>
              </a:solidFill>
              <a:latin typeface="Arial"/>
              <a:ea typeface="Arial"/>
              <a:cs typeface="Arial"/>
              <a:sym typeface="Arial"/>
            </a:endParaRPr>
          </a:p>
        </p:txBody>
      </p:sp>
      <p:pic>
        <p:nvPicPr>
          <p:cNvPr id="200" name="Google Shape;200;p21"/>
          <p:cNvPicPr preferRelativeResize="0"/>
          <p:nvPr/>
        </p:nvPicPr>
        <p:blipFill rotWithShape="1">
          <a:blip r:embed="rId3">
            <a:alphaModFix/>
          </a:blip>
          <a:srcRect b="6256" l="0" r="0" t="6247"/>
          <a:stretch/>
        </p:blipFill>
        <p:spPr>
          <a:xfrm>
            <a:off x="1805875" y="1885000"/>
            <a:ext cx="6022125" cy="3011075"/>
          </a:xfrm>
          <a:prstGeom prst="rect">
            <a:avLst/>
          </a:prstGeom>
          <a:noFill/>
          <a:ln>
            <a:noFill/>
          </a:ln>
        </p:spPr>
      </p:pic>
      <p:sp>
        <p:nvSpPr>
          <p:cNvPr id="201" name="Google Shape;20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 Ứng dụng thực tiễn</a:t>
            </a:r>
            <a:endParaRPr>
              <a:solidFill>
                <a:schemeClr val="dk1"/>
              </a:solidFill>
            </a:endParaRPr>
          </a:p>
        </p:txBody>
      </p:sp>
      <p:sp>
        <p:nvSpPr>
          <p:cNvPr id="207" name="Google Shape;207;p22"/>
          <p:cNvSpPr txBox="1"/>
          <p:nvPr>
            <p:ph idx="1" type="body"/>
          </p:nvPr>
        </p:nvSpPr>
        <p:spPr>
          <a:xfrm>
            <a:off x="1065775" y="880425"/>
            <a:ext cx="7947000" cy="390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b="1" lang="en" sz="1800">
                <a:solidFill>
                  <a:srgbClr val="000000"/>
                </a:solidFill>
                <a:latin typeface="Open Sans"/>
                <a:ea typeface="Open Sans"/>
                <a:cs typeface="Open Sans"/>
                <a:sym typeface="Open Sans"/>
              </a:rPr>
              <a:t>Y tế: </a:t>
            </a:r>
            <a:r>
              <a:rPr lang="en" sz="1800">
                <a:solidFill>
                  <a:srgbClr val="000000"/>
                </a:solidFill>
                <a:latin typeface="Open Sans"/>
                <a:ea typeface="Open Sans"/>
                <a:cs typeface="Open Sans"/>
                <a:sym typeface="Open Sans"/>
              </a:rPr>
              <a:t>Phân loại, nhận dạng thuốc</a:t>
            </a:r>
            <a:endParaRPr sz="1800">
              <a:solidFill>
                <a:srgbClr val="000000"/>
              </a:solidFill>
              <a:latin typeface="Open Sans"/>
              <a:ea typeface="Open Sans"/>
              <a:cs typeface="Open Sans"/>
              <a:sym typeface="Open Sans"/>
            </a:endParaRPr>
          </a:p>
          <a:p>
            <a:pPr indent="-342900" lvl="0" marL="457200" rtl="0" algn="l">
              <a:spcBef>
                <a:spcPts val="1000"/>
              </a:spcBef>
              <a:spcAft>
                <a:spcPts val="0"/>
              </a:spcAft>
              <a:buClr>
                <a:srgbClr val="000000"/>
              </a:buClr>
              <a:buSzPts val="1800"/>
              <a:buFont typeface="Open Sans"/>
              <a:buChar char="●"/>
            </a:pPr>
            <a:r>
              <a:rPr b="1" lang="en" sz="1800">
                <a:solidFill>
                  <a:srgbClr val="000000"/>
                </a:solidFill>
                <a:latin typeface="Open Sans"/>
                <a:ea typeface="Open Sans"/>
                <a:cs typeface="Open Sans"/>
                <a:sym typeface="Open Sans"/>
              </a:rPr>
              <a:t>A</a:t>
            </a:r>
            <a:r>
              <a:rPr b="1" lang="en" sz="1800">
                <a:solidFill>
                  <a:srgbClr val="000000"/>
                </a:solidFill>
                <a:latin typeface="Open Sans"/>
                <a:ea typeface="Open Sans"/>
                <a:cs typeface="Open Sans"/>
                <a:sym typeface="Open Sans"/>
              </a:rPr>
              <a:t>n ninh: </a:t>
            </a:r>
            <a:r>
              <a:rPr lang="en" sz="1800">
                <a:solidFill>
                  <a:srgbClr val="000000"/>
                </a:solidFill>
                <a:latin typeface="Open Sans"/>
                <a:ea typeface="Open Sans"/>
                <a:cs typeface="Open Sans"/>
                <a:sym typeface="Open Sans"/>
              </a:rPr>
              <a:t>Kiểm tra hành lý ở sân bay</a:t>
            </a:r>
            <a:endParaRPr sz="1800">
              <a:solidFill>
                <a:srgbClr val="000000"/>
              </a:solidFill>
              <a:latin typeface="Open Sans"/>
              <a:ea typeface="Open Sans"/>
              <a:cs typeface="Open Sans"/>
              <a:sym typeface="Open Sans"/>
            </a:endParaRPr>
          </a:p>
          <a:p>
            <a:pPr indent="0" lvl="0" marL="0" rtl="0" algn="l">
              <a:spcBef>
                <a:spcPts val="1000"/>
              </a:spcBef>
              <a:spcAft>
                <a:spcPts val="0"/>
              </a:spcAft>
              <a:buNone/>
            </a:pPr>
            <a:r>
              <a:t/>
            </a:r>
            <a:endParaRPr sz="1800">
              <a:solidFill>
                <a:srgbClr val="000000"/>
              </a:solidFill>
              <a:latin typeface="Open Sans"/>
              <a:ea typeface="Open Sans"/>
              <a:cs typeface="Open Sans"/>
              <a:sym typeface="Open Sans"/>
            </a:endParaRPr>
          </a:p>
          <a:p>
            <a:pPr indent="0" lvl="0" marL="0" rtl="0" algn="l">
              <a:spcBef>
                <a:spcPts val="1000"/>
              </a:spcBef>
              <a:spcAft>
                <a:spcPts val="0"/>
              </a:spcAft>
              <a:buNone/>
            </a:pPr>
            <a:r>
              <a:t/>
            </a:r>
            <a:endParaRPr sz="1800">
              <a:solidFill>
                <a:srgbClr val="000000"/>
              </a:solidFill>
              <a:latin typeface="Open Sans"/>
              <a:ea typeface="Open Sans"/>
              <a:cs typeface="Open Sans"/>
              <a:sym typeface="Open Sans"/>
            </a:endParaRPr>
          </a:p>
          <a:p>
            <a:pPr indent="0" lvl="0" marL="0" rtl="0" algn="l">
              <a:spcBef>
                <a:spcPts val="1000"/>
              </a:spcBef>
              <a:spcAft>
                <a:spcPts val="0"/>
              </a:spcAft>
              <a:buNone/>
            </a:pPr>
            <a:r>
              <a:t/>
            </a:r>
            <a:endParaRPr sz="1800">
              <a:solidFill>
                <a:srgbClr val="000000"/>
              </a:solidFill>
              <a:latin typeface="Open Sans"/>
              <a:ea typeface="Open Sans"/>
              <a:cs typeface="Open Sans"/>
              <a:sym typeface="Open Sans"/>
            </a:endParaRPr>
          </a:p>
          <a:p>
            <a:pPr indent="0" lvl="0" marL="0" rtl="0" algn="l">
              <a:spcBef>
                <a:spcPts val="1000"/>
              </a:spcBef>
              <a:spcAft>
                <a:spcPts val="0"/>
              </a:spcAft>
              <a:buNone/>
            </a:pPr>
            <a:r>
              <a:t/>
            </a:r>
            <a:endParaRPr sz="1800">
              <a:solidFill>
                <a:srgbClr val="000000"/>
              </a:solidFill>
              <a:latin typeface="Open Sans"/>
              <a:ea typeface="Open Sans"/>
              <a:cs typeface="Open Sans"/>
              <a:sym typeface="Open Sans"/>
            </a:endParaRPr>
          </a:p>
          <a:p>
            <a:pPr indent="-342900" lvl="0" marL="457200" rtl="0" algn="l">
              <a:spcBef>
                <a:spcPts val="1000"/>
              </a:spcBef>
              <a:spcAft>
                <a:spcPts val="1000"/>
              </a:spcAft>
              <a:buClr>
                <a:srgbClr val="000000"/>
              </a:buClr>
              <a:buSzPts val="1800"/>
              <a:buFont typeface="Open Sans"/>
              <a:buChar char="●"/>
            </a:pPr>
            <a:r>
              <a:rPr b="1" lang="en" sz="1800">
                <a:solidFill>
                  <a:srgbClr val="000000"/>
                </a:solidFill>
                <a:latin typeface="Open Sans"/>
                <a:ea typeface="Open Sans"/>
                <a:cs typeface="Open Sans"/>
                <a:sym typeface="Open Sans"/>
              </a:rPr>
              <a:t>Pháp y:</a:t>
            </a:r>
            <a:r>
              <a:rPr lang="en" sz="1800">
                <a:solidFill>
                  <a:srgbClr val="000000"/>
                </a:solidFill>
                <a:latin typeface="Open Sans"/>
                <a:ea typeface="Open Sans"/>
                <a:cs typeface="Open Sans"/>
                <a:sym typeface="Open Sans"/>
              </a:rPr>
              <a:t> Lấy chứng cứ</a:t>
            </a:r>
            <a:endParaRPr sz="1700">
              <a:solidFill>
                <a:schemeClr val="dk1"/>
              </a:solidFill>
              <a:latin typeface="Arial"/>
              <a:ea typeface="Arial"/>
              <a:cs typeface="Arial"/>
              <a:sym typeface="Arial"/>
            </a:endParaRPr>
          </a:p>
        </p:txBody>
      </p:sp>
      <p:pic>
        <p:nvPicPr>
          <p:cNvPr id="208" name="Google Shape;208;p22"/>
          <p:cNvPicPr preferRelativeResize="0"/>
          <p:nvPr/>
        </p:nvPicPr>
        <p:blipFill>
          <a:blip r:embed="rId3">
            <a:alphaModFix/>
          </a:blip>
          <a:stretch>
            <a:fillRect/>
          </a:stretch>
        </p:blipFill>
        <p:spPr>
          <a:xfrm>
            <a:off x="3195500" y="1782162"/>
            <a:ext cx="2752976" cy="1716025"/>
          </a:xfrm>
          <a:prstGeom prst="rect">
            <a:avLst/>
          </a:prstGeom>
          <a:noFill/>
          <a:ln>
            <a:noFill/>
          </a:ln>
        </p:spPr>
      </p:pic>
      <p:sp>
        <p:nvSpPr>
          <p:cNvPr id="209" name="Google Shape;20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